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84" r:id="rId5"/>
    <p:sldId id="263" r:id="rId6"/>
    <p:sldId id="270" r:id="rId7"/>
    <p:sldId id="266" r:id="rId8"/>
    <p:sldId id="286" r:id="rId9"/>
    <p:sldId id="285" r:id="rId10"/>
    <p:sldId id="267" r:id="rId11"/>
    <p:sldId id="268" r:id="rId12"/>
    <p:sldId id="269" r:id="rId13"/>
    <p:sldId id="271" r:id="rId14"/>
    <p:sldId id="272" r:id="rId15"/>
    <p:sldId id="273" r:id="rId16"/>
    <p:sldId id="274" r:id="rId17"/>
    <p:sldId id="275" r:id="rId18"/>
    <p:sldId id="282" r:id="rId19"/>
    <p:sldId id="276" r:id="rId20"/>
    <p:sldId id="283" r:id="rId21"/>
    <p:sldId id="277" r:id="rId22"/>
    <p:sldId id="278" r:id="rId23"/>
    <p:sldId id="280" r:id="rId24"/>
    <p:sldId id="281" r:id="rId25"/>
    <p:sldId id="279" r:id="rId26"/>
    <p:sldId id="262" r:id="rId27"/>
    <p:sldId id="26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C"/>
    <a:srgbClr val="2D8193"/>
    <a:srgbClr val="B1E3F6"/>
    <a:srgbClr val="1B5576"/>
    <a:srgbClr val="9CD9E8"/>
    <a:srgbClr val="B0CCE3"/>
    <a:srgbClr val="E6E6E6"/>
    <a:srgbClr val="009DC3"/>
    <a:srgbClr val="7AB4BF"/>
    <a:srgbClr val="002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6763" autoAdjust="0"/>
  </p:normalViewPr>
  <p:slideViewPr>
    <p:cSldViewPr snapToGrid="0">
      <p:cViewPr varScale="1">
        <p:scale>
          <a:sx n="96" d="100"/>
          <a:sy n="96" d="100"/>
        </p:scale>
        <p:origin x="108" y="27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88"/>
            <a:ext cx="6856412" cy="1030288"/>
          </a:xfrm>
          <a:prstGeom prst="rect">
            <a:avLst/>
          </a:prstGeom>
          <a:noFill/>
        </p:spPr>
        <p:txBody>
          <a:bodyPr vert="horz" lIns="91440" tIns="45720" rIns="91440" bIns="45720" rtlCol="0"/>
          <a:lstStyle>
            <a:lvl1pPr algn="ctr">
              <a:defRPr sz="1200"/>
            </a:lvl1pPr>
          </a:lstStyle>
          <a:p>
            <a:endParaRPr lang="en-US" dirty="0"/>
          </a:p>
          <a:p>
            <a:r>
              <a:rPr lang="en-US" sz="2400" b="1" dirty="0">
                <a:solidFill>
                  <a:srgbClr val="00486C"/>
                </a:solidFill>
              </a:rPr>
              <a:t>Oceans of Discovery</a:t>
            </a:r>
          </a:p>
          <a:p>
            <a:r>
              <a:rPr lang="en-US" sz="1600" b="1" dirty="0">
                <a:solidFill>
                  <a:srgbClr val="00486C"/>
                </a:solidFill>
              </a:rPr>
              <a:t>Charting a Course to Success</a:t>
            </a:r>
          </a:p>
          <a:p>
            <a:endParaRPr lang="en-US" dirty="0"/>
          </a:p>
        </p:txBody>
      </p:sp>
      <p:sp>
        <p:nvSpPr>
          <p:cNvPr id="5" name="Notes Placeholder 4"/>
          <p:cNvSpPr>
            <a:spLocks noGrp="1"/>
          </p:cNvSpPr>
          <p:nvPr>
            <p:ph type="body" sz="quarter" idx="3"/>
          </p:nvPr>
        </p:nvSpPr>
        <p:spPr>
          <a:xfrm>
            <a:off x="388620" y="1213168"/>
            <a:ext cx="6092190" cy="724662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p:txBody>
      </p:sp>
      <p:sp>
        <p:nvSpPr>
          <p:cNvPr id="6" name="Footer Placeholder 5"/>
          <p:cNvSpPr>
            <a:spLocks noGrp="1"/>
          </p:cNvSpPr>
          <p:nvPr>
            <p:ph type="ftr" sz="quarter" idx="4"/>
          </p:nvPr>
        </p:nvSpPr>
        <p:spPr>
          <a:xfrm>
            <a:off x="0" y="8685213"/>
            <a:ext cx="6856412" cy="458787"/>
          </a:xfrm>
          <a:prstGeom prst="rect">
            <a:avLst/>
          </a:prstGeom>
          <a:solidFill>
            <a:srgbClr val="B1E3F6"/>
          </a:solidFill>
        </p:spPr>
        <p:txBody>
          <a:bodyPr vert="horz" lIns="91440" tIns="45720" rIns="91440" bIns="45720" rtlCol="0" anchor="b"/>
          <a:lstStyle>
            <a:lvl1pPr algn="l">
              <a:defRPr sz="1400" b="1">
                <a:solidFill>
                  <a:srgbClr val="1B5576"/>
                </a:solidFill>
              </a:defRPr>
            </a:lvl1pPr>
          </a:lstStyle>
          <a:p>
            <a:r>
              <a:rPr lang="en-US" dirty="0"/>
              <a:t>SNUG 2019</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400" b="1"/>
            </a:lvl1pPr>
          </a:lstStyle>
          <a:p>
            <a:fld id="{BE7E09C4-1DA5-47CF-A519-01293180641C}" type="slidenum">
              <a:rPr lang="en-US" smtClean="0"/>
              <a:pPr/>
              <a:t>‹#›</a:t>
            </a:fld>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2927" t="20491" r="21951" b="16280"/>
          <a:stretch/>
        </p:blipFill>
        <p:spPr>
          <a:xfrm>
            <a:off x="194310" y="11430"/>
            <a:ext cx="1143000" cy="1051965"/>
          </a:xfrm>
          <a:prstGeom prst="rect">
            <a:avLst/>
          </a:prstGeom>
        </p:spPr>
      </p:pic>
      <p:sp>
        <p:nvSpPr>
          <p:cNvPr id="14" name="Slide Image Placeholder 7"/>
          <p:cNvSpPr>
            <a:spLocks noGrp="1" noRot="1" noChangeAspect="1"/>
          </p:cNvSpPr>
          <p:nvPr>
            <p:ph type="sldImg" idx="2"/>
          </p:nvPr>
        </p:nvSpPr>
        <p:spPr>
          <a:xfrm>
            <a:off x="3029234" y="1213168"/>
            <a:ext cx="3451576" cy="1941512"/>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1115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1212850"/>
            <a:ext cx="3451225" cy="1941513"/>
          </a:xfrm>
        </p:spPr>
      </p:sp>
      <p:sp>
        <p:nvSpPr>
          <p:cNvPr id="3" name="Notes Placeholder 2"/>
          <p:cNvSpPr>
            <a:spLocks noGrp="1"/>
          </p:cNvSpPr>
          <p:nvPr>
            <p:ph type="body" idx="1"/>
          </p:nvPr>
        </p:nvSpPr>
        <p:spPr/>
        <p:txBody>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The line between technologies in Cytogenetics and in Molecular labs have been blurring over the last few years.  Molecular labs are performing FISH testing which traditionally was in Cytogenetic labs and Cytogenetics labs are performing testing based on molecular technologies like microarrays and even NGS (Next Generation Sequencing).</a:t>
            </a:r>
          </a:p>
          <a:p>
            <a:pPr>
              <a:buFont typeface="Wingdings" panose="05000000000000000000" pitchFamily="2" charset="2"/>
              <a:buChar char="v"/>
            </a:pPr>
            <a:endParaRPr lang="en-US" dirty="0"/>
          </a:p>
          <a:p>
            <a:pPr>
              <a:buFont typeface="Wingdings" panose="05000000000000000000" pitchFamily="2" charset="2"/>
              <a:buChar char="v"/>
            </a:pPr>
            <a:r>
              <a:rPr lang="en-US" dirty="0"/>
              <a:t>merging the AMA (American Medical Association) boards for Molecular and Cytogenetics to reflect this shift in the profession.  Genetics professionals who interpret and sign out cytogenetic and molecular cases are required to take and pass these boards.  </a:t>
            </a:r>
          </a:p>
        </p:txBody>
      </p:sp>
      <p:sp>
        <p:nvSpPr>
          <p:cNvPr id="4" name="Slide Number Placeholder 3"/>
          <p:cNvSpPr>
            <a:spLocks noGrp="1"/>
          </p:cNvSpPr>
          <p:nvPr>
            <p:ph type="sldNum" sz="quarter" idx="10"/>
          </p:nvPr>
        </p:nvSpPr>
        <p:spPr/>
        <p:txBody>
          <a:bodyPr/>
          <a:lstStyle/>
          <a:p>
            <a:fld id="{BE7E09C4-1DA5-47CF-A519-01293180641C}" type="slidenum">
              <a:rPr lang="en-US" smtClean="0"/>
              <a:pPr/>
              <a:t>4</a:t>
            </a:fld>
            <a:endParaRPr lang="en-US" dirty="0"/>
          </a:p>
        </p:txBody>
      </p:sp>
    </p:spTree>
    <p:extLst>
      <p:ext uri="{BB962C8B-B14F-4D97-AF65-F5344CB8AC3E}">
        <p14:creationId xmlns:p14="http://schemas.microsoft.com/office/powerpoint/2010/main" val="95367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1212850"/>
            <a:ext cx="3451225" cy="1941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E09C4-1DA5-47CF-A519-01293180641C}" type="slidenum">
              <a:rPr lang="en-US" smtClean="0"/>
              <a:pPr/>
              <a:t>7</a:t>
            </a:fld>
            <a:endParaRPr lang="en-US" dirty="0"/>
          </a:p>
        </p:txBody>
      </p:sp>
    </p:spTree>
    <p:extLst>
      <p:ext uri="{BB962C8B-B14F-4D97-AF65-F5344CB8AC3E}">
        <p14:creationId xmlns:p14="http://schemas.microsoft.com/office/powerpoint/2010/main" val="405749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1212850"/>
            <a:ext cx="3451225" cy="1941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E09C4-1DA5-47CF-A519-01293180641C}" type="slidenum">
              <a:rPr lang="en-US" smtClean="0"/>
              <a:pPr/>
              <a:t>8</a:t>
            </a:fld>
            <a:endParaRPr lang="en-US" dirty="0"/>
          </a:p>
        </p:txBody>
      </p:sp>
    </p:spTree>
    <p:extLst>
      <p:ext uri="{BB962C8B-B14F-4D97-AF65-F5344CB8AC3E}">
        <p14:creationId xmlns:p14="http://schemas.microsoft.com/office/powerpoint/2010/main" val="362844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1212850"/>
            <a:ext cx="3451225" cy="1941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E09C4-1DA5-47CF-A519-01293180641C}" type="slidenum">
              <a:rPr lang="en-US" smtClean="0"/>
              <a:pPr/>
              <a:t>9</a:t>
            </a:fld>
            <a:endParaRPr lang="en-US" dirty="0"/>
          </a:p>
        </p:txBody>
      </p:sp>
    </p:spTree>
    <p:extLst>
      <p:ext uri="{BB962C8B-B14F-4D97-AF65-F5344CB8AC3E}">
        <p14:creationId xmlns:p14="http://schemas.microsoft.com/office/powerpoint/2010/main" val="253286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104180" y="4373775"/>
            <a:ext cx="10363200" cy="1311214"/>
          </a:xfrm>
        </p:spPr>
        <p:txBody>
          <a:bodyPr anchor="b"/>
          <a:lstStyle>
            <a:lvl1pPr algn="ctr">
              <a:defRPr sz="6000" baseline="0">
                <a:solidFill>
                  <a:srgbClr val="D6E4D2"/>
                </a:solidFill>
              </a:defRPr>
            </a:lvl1pPr>
          </a:lstStyle>
          <a:p>
            <a:r>
              <a:rPr lang="en-US" dirty="0"/>
              <a:t>Click to enter Session Title</a:t>
            </a:r>
          </a:p>
        </p:txBody>
      </p:sp>
      <p:sp>
        <p:nvSpPr>
          <p:cNvPr id="3" name="Subtitle 2"/>
          <p:cNvSpPr>
            <a:spLocks noGrp="1"/>
          </p:cNvSpPr>
          <p:nvPr>
            <p:ph type="subTitle" idx="1" hasCustomPrompt="1"/>
          </p:nvPr>
        </p:nvSpPr>
        <p:spPr>
          <a:xfrm>
            <a:off x="1593011" y="5805576"/>
            <a:ext cx="9144000" cy="931837"/>
          </a:xfrm>
        </p:spPr>
        <p:txBody>
          <a:bodyPr/>
          <a:lstStyle>
            <a:lvl1pPr marL="0" indent="0" algn="ctr">
              <a:buNone/>
              <a:defRPr sz="2400">
                <a:solidFill>
                  <a:srgbClr val="D6E4D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 Name</a:t>
            </a:r>
          </a:p>
        </p:txBody>
      </p:sp>
    </p:spTree>
    <p:extLst>
      <p:ext uri="{BB962C8B-B14F-4D97-AF65-F5344CB8AC3E}">
        <p14:creationId xmlns:p14="http://schemas.microsoft.com/office/powerpoint/2010/main" val="25520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1350"/>
            <a:ext cx="10515600" cy="1282735"/>
          </a:xfrm>
        </p:spPr>
        <p:txBody>
          <a:bodyPr/>
          <a:lstStyle>
            <a:lvl1pPr>
              <a:defRPr/>
            </a:lvl1pPr>
          </a:lstStyle>
          <a:p>
            <a:r>
              <a:rPr lang="en-US" dirty="0"/>
              <a:t>Click to edit slide title </a:t>
            </a:r>
          </a:p>
        </p:txBody>
      </p:sp>
      <p:sp>
        <p:nvSpPr>
          <p:cNvPr id="3" name="Content Placeholder 2"/>
          <p:cNvSpPr>
            <a:spLocks noGrp="1"/>
          </p:cNvSpPr>
          <p:nvPr>
            <p:ph idx="1"/>
          </p:nvPr>
        </p:nvSpPr>
        <p:spPr/>
        <p:txBody>
          <a:bodyPr/>
          <a:lstStyle>
            <a:lvl1pPr marL="228600" indent="-228600">
              <a:buClr>
                <a:srgbClr val="003664"/>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A846FE-F1EE-4E12-A09A-EFA81E2EE350}"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86BB8-5BF7-4640-9C0D-E05DE3C950F1}" type="slidenum">
              <a:rPr lang="en-US" smtClean="0"/>
              <a:t>‹#›</a:t>
            </a:fld>
            <a:endParaRPr lang="en-US"/>
          </a:p>
        </p:txBody>
      </p:sp>
    </p:spTree>
    <p:extLst>
      <p:ext uri="{BB962C8B-B14F-4D97-AF65-F5344CB8AC3E}">
        <p14:creationId xmlns:p14="http://schemas.microsoft.com/office/powerpoint/2010/main" val="217502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9705"/>
            <a:ext cx="10515600" cy="1325563"/>
          </a:xfrm>
        </p:spPr>
        <p:txBody>
          <a:bodyPr/>
          <a:lstStyle>
            <a:lvl1pPr>
              <a:defRPr/>
            </a:lvl1pPr>
          </a:lstStyle>
          <a:p>
            <a:r>
              <a:rPr lang="en-US" dirty="0"/>
              <a:t>Click to edit slide title </a:t>
            </a:r>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slide text </a:t>
            </a:r>
          </a:p>
        </p:txBody>
      </p:sp>
      <p:sp>
        <p:nvSpPr>
          <p:cNvPr id="4" name="Content Placeholder 3"/>
          <p:cNvSpPr>
            <a:spLocks noGrp="1"/>
          </p:cNvSpPr>
          <p:nvPr>
            <p:ph sz="half" idx="2" hasCustomPrompt="1"/>
          </p:nvPr>
        </p:nvSpPr>
        <p:spPr>
          <a:xfrm>
            <a:off x="839789" y="2505075"/>
            <a:ext cx="5157787" cy="3684588"/>
          </a:xfrm>
        </p:spPr>
        <p:txBody>
          <a:bodyPr/>
          <a:lstStyle>
            <a:lvl1pPr>
              <a:defRPr/>
            </a:lvl1pPr>
          </a:lstStyle>
          <a:p>
            <a:pPr lvl="0"/>
            <a:r>
              <a:rPr lang="en-US" dirty="0"/>
              <a:t>Edit slide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slide text </a:t>
            </a:r>
          </a:p>
        </p:txBody>
      </p:sp>
      <p:sp>
        <p:nvSpPr>
          <p:cNvPr id="6" name="Content Placeholder 5"/>
          <p:cNvSpPr>
            <a:spLocks noGrp="1"/>
          </p:cNvSpPr>
          <p:nvPr>
            <p:ph sz="quarter" idx="4" hasCustomPrompt="1"/>
          </p:nvPr>
        </p:nvSpPr>
        <p:spPr>
          <a:xfrm>
            <a:off x="6172201" y="2505075"/>
            <a:ext cx="5183188" cy="3684588"/>
          </a:xfrm>
        </p:spPr>
        <p:txBody>
          <a:bodyPr/>
          <a:lstStyle>
            <a:lvl1pPr>
              <a:defRPr/>
            </a:lvl1pPr>
          </a:lstStyle>
          <a:p>
            <a:pPr lvl="0"/>
            <a:r>
              <a:rPr lang="en-US" dirty="0"/>
              <a:t>Edit slide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CA846FE-F1EE-4E12-A09A-EFA81E2EE350}"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86BB8-5BF7-4640-9C0D-E05DE3C950F1}" type="slidenum">
              <a:rPr lang="en-US" smtClean="0"/>
              <a:t>‹#›</a:t>
            </a:fld>
            <a:endParaRPr lang="en-US"/>
          </a:p>
        </p:txBody>
      </p:sp>
    </p:spTree>
    <p:extLst>
      <p:ext uri="{BB962C8B-B14F-4D97-AF65-F5344CB8AC3E}">
        <p14:creationId xmlns:p14="http://schemas.microsoft.com/office/powerpoint/2010/main" val="20068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dirty="0"/>
              <a:t>Edit slide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dirty="0"/>
              <a:t>Edit slide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CA846FE-F1EE-4E12-A09A-EFA81E2EE350}"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86BB8-5BF7-4640-9C0D-E05DE3C950F1}" type="slidenum">
              <a:rPr lang="en-US" smtClean="0"/>
              <a:t>‹#›</a:t>
            </a:fld>
            <a:endParaRPr lang="en-US"/>
          </a:p>
        </p:txBody>
      </p:sp>
    </p:spTree>
    <p:extLst>
      <p:ext uri="{BB962C8B-B14F-4D97-AF65-F5344CB8AC3E}">
        <p14:creationId xmlns:p14="http://schemas.microsoft.com/office/powerpoint/2010/main" val="33915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 </a:t>
            </a:r>
          </a:p>
        </p:txBody>
      </p:sp>
      <p:sp>
        <p:nvSpPr>
          <p:cNvPr id="3" name="Date Placeholder 2"/>
          <p:cNvSpPr>
            <a:spLocks noGrp="1"/>
          </p:cNvSpPr>
          <p:nvPr>
            <p:ph type="dt" sz="half" idx="10"/>
          </p:nvPr>
        </p:nvSpPr>
        <p:spPr/>
        <p:txBody>
          <a:bodyPr/>
          <a:lstStyle/>
          <a:p>
            <a:fld id="{5CA846FE-F1EE-4E12-A09A-EFA81E2EE350}"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86BB8-5BF7-4640-9C0D-E05DE3C950F1}" type="slidenum">
              <a:rPr lang="en-US" smtClean="0"/>
              <a:t>‹#›</a:t>
            </a:fld>
            <a:endParaRPr lang="en-US"/>
          </a:p>
        </p:txBody>
      </p:sp>
    </p:spTree>
    <p:extLst>
      <p:ext uri="{BB962C8B-B14F-4D97-AF65-F5344CB8AC3E}">
        <p14:creationId xmlns:p14="http://schemas.microsoft.com/office/powerpoint/2010/main" val="186980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6FE-F1EE-4E12-A09A-EFA81E2EE350}"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86BB8-5BF7-4640-9C0D-E05DE3C950F1}" type="slidenum">
              <a:rPr lang="en-US" smtClean="0"/>
              <a:t>‹#›</a:t>
            </a:fld>
            <a:endParaRPr lang="en-US"/>
          </a:p>
        </p:txBody>
      </p:sp>
    </p:spTree>
    <p:extLst>
      <p:ext uri="{BB962C8B-B14F-4D97-AF65-F5344CB8AC3E}">
        <p14:creationId xmlns:p14="http://schemas.microsoft.com/office/powerpoint/2010/main" val="77241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 </a:t>
            </a:r>
          </a:p>
        </p:txBody>
      </p:sp>
      <p:sp>
        <p:nvSpPr>
          <p:cNvPr id="3" name="Content Placeholder 2"/>
          <p:cNvSpPr>
            <a:spLocks noGrp="1"/>
          </p:cNvSpPr>
          <p:nvPr>
            <p:ph idx="1" hasCustomPrompt="1"/>
          </p:nvPr>
        </p:nvSpPr>
        <p:spPr>
          <a:xfrm>
            <a:off x="838200" y="1587062"/>
            <a:ext cx="10515600" cy="4589901"/>
          </a:xfrm>
        </p:spPr>
        <p:txBody>
          <a:bodyPr/>
          <a:lstStyle>
            <a:lvl1pPr>
              <a:defRPr/>
            </a:lvl1pPr>
          </a:lstStyle>
          <a:p>
            <a:pPr lvl="0"/>
            <a:r>
              <a:rPr lang="en-US" dirty="0"/>
              <a:t>Edit slide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A846FE-F1EE-4E12-A09A-EFA81E2EE350}"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86BB8-5BF7-4640-9C0D-E05DE3C950F1}"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553" y="5523143"/>
            <a:ext cx="1471448" cy="1198334"/>
          </a:xfrm>
          <a:prstGeom prst="rect">
            <a:avLst/>
          </a:prstGeom>
        </p:spPr>
      </p:pic>
      <p:cxnSp>
        <p:nvCxnSpPr>
          <p:cNvPr id="8" name="Straight Connector 7"/>
          <p:cNvCxnSpPr/>
          <p:nvPr userDrawn="1"/>
        </p:nvCxnSpPr>
        <p:spPr>
          <a:xfrm>
            <a:off x="22033" y="0"/>
            <a:ext cx="0" cy="6858000"/>
          </a:xfrm>
          <a:prstGeom prst="line">
            <a:avLst/>
          </a:prstGeom>
          <a:ln w="190500">
            <a:solidFill>
              <a:srgbClr val="004A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57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slide title </a:t>
            </a:r>
          </a:p>
        </p:txBody>
      </p:sp>
      <p:sp>
        <p:nvSpPr>
          <p:cNvPr id="3" name="Content Placeholder 2"/>
          <p:cNvSpPr>
            <a:spLocks noGrp="1"/>
          </p:cNvSpPr>
          <p:nvPr>
            <p:ph idx="1" hasCustomPrompt="1"/>
          </p:nvPr>
        </p:nvSpPr>
        <p:spPr>
          <a:xfrm>
            <a:off x="51816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slide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slide text </a:t>
            </a:r>
          </a:p>
        </p:txBody>
      </p:sp>
      <p:sp>
        <p:nvSpPr>
          <p:cNvPr id="5" name="Date Placeholder 4"/>
          <p:cNvSpPr>
            <a:spLocks noGrp="1"/>
          </p:cNvSpPr>
          <p:nvPr>
            <p:ph type="dt" sz="half" idx="10"/>
          </p:nvPr>
        </p:nvSpPr>
        <p:spPr/>
        <p:txBody>
          <a:bodyPr/>
          <a:lstStyle/>
          <a:p>
            <a:fld id="{5CA846FE-F1EE-4E12-A09A-EFA81E2EE350}"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1813916" cy="365125"/>
          </a:xfrm>
        </p:spPr>
        <p:txBody>
          <a:bodyPr/>
          <a:lstStyle/>
          <a:p>
            <a:fld id="{0E886BB8-5BF7-4640-9C0D-E05DE3C950F1}" type="slidenum">
              <a:rPr lang="en-US" smtClean="0"/>
              <a:t>‹#›</a:t>
            </a:fld>
            <a:endParaRPr lang="en-US"/>
          </a:p>
        </p:txBody>
      </p:sp>
      <p:cxnSp>
        <p:nvCxnSpPr>
          <p:cNvPr id="10" name="Straight Connector 9"/>
          <p:cNvCxnSpPr/>
          <p:nvPr userDrawn="1"/>
        </p:nvCxnSpPr>
        <p:spPr>
          <a:xfrm>
            <a:off x="22033" y="0"/>
            <a:ext cx="0" cy="6858000"/>
          </a:xfrm>
          <a:prstGeom prst="line">
            <a:avLst/>
          </a:prstGeom>
          <a:ln w="190500">
            <a:solidFill>
              <a:srgbClr val="004A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553" y="5523143"/>
            <a:ext cx="1471448" cy="1198334"/>
          </a:xfrm>
          <a:prstGeom prst="rect">
            <a:avLst/>
          </a:prstGeom>
        </p:spPr>
      </p:pic>
    </p:spTree>
    <p:extLst>
      <p:ext uri="{BB962C8B-B14F-4D97-AF65-F5344CB8AC3E}">
        <p14:creationId xmlns:p14="http://schemas.microsoft.com/office/powerpoint/2010/main" val="140110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slide title </a:t>
            </a:r>
          </a:p>
        </p:txBody>
      </p:sp>
      <p:sp>
        <p:nvSpPr>
          <p:cNvPr id="3" name="Picture Placeholder 2"/>
          <p:cNvSpPr>
            <a:spLocks noGrp="1" noChangeAspect="1"/>
          </p:cNvSpPr>
          <p:nvPr>
            <p:ph type="pic" idx="1"/>
          </p:nvPr>
        </p:nvSpPr>
        <p:spPr>
          <a:xfrm>
            <a:off x="5181600" y="476252"/>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slide text </a:t>
            </a:r>
          </a:p>
        </p:txBody>
      </p:sp>
      <p:sp>
        <p:nvSpPr>
          <p:cNvPr id="5" name="Date Placeholder 4"/>
          <p:cNvSpPr>
            <a:spLocks noGrp="1"/>
          </p:cNvSpPr>
          <p:nvPr>
            <p:ph type="dt" sz="half" idx="10"/>
          </p:nvPr>
        </p:nvSpPr>
        <p:spPr/>
        <p:txBody>
          <a:bodyPr/>
          <a:lstStyle/>
          <a:p>
            <a:fld id="{5CA846FE-F1EE-4E12-A09A-EFA81E2EE350}"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86BB8-5BF7-4640-9C0D-E05DE3C950F1}" type="slidenum">
              <a:rPr lang="en-US" smtClean="0"/>
              <a:t>‹#›</a:t>
            </a:fld>
            <a:endParaRPr lang="en-US"/>
          </a:p>
        </p:txBody>
      </p:sp>
      <p:cxnSp>
        <p:nvCxnSpPr>
          <p:cNvPr id="9" name="Straight Connector 8"/>
          <p:cNvCxnSpPr/>
          <p:nvPr userDrawn="1"/>
        </p:nvCxnSpPr>
        <p:spPr>
          <a:xfrm>
            <a:off x="22033" y="0"/>
            <a:ext cx="0" cy="6858000"/>
          </a:xfrm>
          <a:prstGeom prst="line">
            <a:avLst/>
          </a:prstGeom>
          <a:ln w="190500">
            <a:solidFill>
              <a:srgbClr val="004A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0553" y="5523143"/>
            <a:ext cx="1471448" cy="1198334"/>
          </a:xfrm>
          <a:prstGeom prst="rect">
            <a:avLst/>
          </a:prstGeom>
        </p:spPr>
      </p:pic>
    </p:spTree>
    <p:extLst>
      <p:ext uri="{BB962C8B-B14F-4D97-AF65-F5344CB8AC3E}">
        <p14:creationId xmlns:p14="http://schemas.microsoft.com/office/powerpoint/2010/main" val="109626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DC3">
            <a:alpha val="3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350"/>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6FE-F1EE-4E12-A09A-EFA81E2EE350}" type="datetimeFigureOut">
              <a:rPr lang="en-US" smtClean="0"/>
              <a:t>5/7/2019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86BB8-5BF7-4640-9C0D-E05DE3C950F1}" type="slidenum">
              <a:rPr lang="en-US" smtClean="0"/>
              <a:t>‹#›</a:t>
            </a:fld>
            <a:endParaRPr lang="en-US"/>
          </a:p>
        </p:txBody>
      </p:sp>
      <p:cxnSp>
        <p:nvCxnSpPr>
          <p:cNvPr id="9" name="Straight Connector 8"/>
          <p:cNvCxnSpPr/>
          <p:nvPr userDrawn="1"/>
        </p:nvCxnSpPr>
        <p:spPr>
          <a:xfrm>
            <a:off x="0" y="1483144"/>
            <a:ext cx="12188952" cy="0"/>
          </a:xfrm>
          <a:prstGeom prst="line">
            <a:avLst/>
          </a:prstGeom>
          <a:ln w="57150">
            <a:solidFill>
              <a:srgbClr val="00496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0"/>
            <a:ext cx="12188952" cy="0"/>
          </a:xfrm>
          <a:prstGeom prst="line">
            <a:avLst/>
          </a:prstGeom>
          <a:ln w="57150">
            <a:solidFill>
              <a:srgbClr val="00496C"/>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478256" y="10843"/>
            <a:ext cx="1751087" cy="1426070"/>
          </a:xfrm>
          <a:prstGeom prst="rect">
            <a:avLst/>
          </a:prstGeom>
        </p:spPr>
      </p:pic>
    </p:spTree>
    <p:extLst>
      <p:ext uri="{BB962C8B-B14F-4D97-AF65-F5344CB8AC3E}">
        <p14:creationId xmlns:p14="http://schemas.microsoft.com/office/powerpoint/2010/main" val="3548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 id="2147483667" r:id="rId6"/>
    <p:sldLayoutId id="2147483670" r:id="rId7"/>
    <p:sldLayoutId id="2147483668" r:id="rId8"/>
    <p:sldLayoutId id="2147483669" r:id="rId9"/>
  </p:sldLayoutIdLst>
  <p:txStyles>
    <p:title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2"/>
        </a:buBlip>
        <a:defRPr sz="2800" kern="1200">
          <a:solidFill>
            <a:srgbClr val="003143"/>
          </a:solidFill>
          <a:latin typeface="+mn-lt"/>
          <a:ea typeface="+mn-ea"/>
          <a:cs typeface="+mn-cs"/>
        </a:defRPr>
      </a:lvl1pPr>
      <a:lvl2pPr marL="685800" indent="-228600" algn="l" defTabSz="914400" rtl="0" eaLnBrk="1" latinLnBrk="0" hangingPunct="1">
        <a:lnSpc>
          <a:spcPct val="90000"/>
        </a:lnSpc>
        <a:spcBef>
          <a:spcPts val="500"/>
        </a:spcBef>
        <a:buFont typeface="Webdings" panose="05030102010509060703" pitchFamily="18" charset="2"/>
        <a:buChar char="4"/>
        <a:defRPr sz="2400" kern="1200">
          <a:solidFill>
            <a:srgbClr val="003143"/>
          </a:solidFill>
          <a:latin typeface="+mn-lt"/>
          <a:ea typeface="+mn-ea"/>
          <a:cs typeface="+mn-cs"/>
        </a:defRPr>
      </a:lvl2pPr>
      <a:lvl3pPr marL="1143000" indent="-228600" algn="l" defTabSz="914400" rtl="0" eaLnBrk="1" latinLnBrk="0" hangingPunct="1">
        <a:lnSpc>
          <a:spcPct val="90000"/>
        </a:lnSpc>
        <a:spcBef>
          <a:spcPts val="500"/>
        </a:spcBef>
        <a:buFont typeface="Gill Sans MT" panose="020B0502020104020203" pitchFamily="34" charset="0"/>
        <a:buChar char="›"/>
        <a:defRPr sz="2000" kern="1200">
          <a:solidFill>
            <a:srgbClr val="003143"/>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l"/>
        <a:defRPr sz="1800" kern="1200">
          <a:solidFill>
            <a:srgbClr val="003143"/>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rgbClr val="0031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snuginconline.org/"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Future of Genomics</a:t>
            </a:r>
          </a:p>
        </p:txBody>
      </p:sp>
      <p:sp>
        <p:nvSpPr>
          <p:cNvPr id="3" name="Subtitle 2"/>
          <p:cNvSpPr>
            <a:spLocks noGrp="1"/>
          </p:cNvSpPr>
          <p:nvPr>
            <p:ph type="subTitle" idx="1"/>
          </p:nvPr>
        </p:nvSpPr>
        <p:spPr/>
        <p:txBody>
          <a:bodyPr/>
          <a:lstStyle/>
          <a:p>
            <a:r>
              <a:rPr lang="en-US" dirty="0"/>
              <a:t>Fernando Flores, CG(ASCP)</a:t>
            </a:r>
            <a:r>
              <a:rPr lang="en-US" baseline="30000" dirty="0"/>
              <a:t>CM</a:t>
            </a:r>
          </a:p>
          <a:p>
            <a:r>
              <a:rPr lang="en-US" dirty="0"/>
              <a:t>Genetics Implementation Lead</a:t>
            </a:r>
          </a:p>
        </p:txBody>
      </p:sp>
    </p:spTree>
    <p:extLst>
      <p:ext uri="{BB962C8B-B14F-4D97-AF65-F5344CB8AC3E}">
        <p14:creationId xmlns:p14="http://schemas.microsoft.com/office/powerpoint/2010/main" val="404417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Reporting</a:t>
            </a:r>
          </a:p>
        </p:txBody>
      </p:sp>
      <p:sp>
        <p:nvSpPr>
          <p:cNvPr id="3" name="Content Placeholder 2"/>
          <p:cNvSpPr>
            <a:spLocks noGrp="1"/>
          </p:cNvSpPr>
          <p:nvPr>
            <p:ph idx="1"/>
          </p:nvPr>
        </p:nvSpPr>
        <p:spPr>
          <a:xfrm>
            <a:off x="8898835" y="1392563"/>
            <a:ext cx="2979377" cy="4389963"/>
          </a:xfrm>
        </p:spPr>
        <p:txBody>
          <a:bodyPr>
            <a:normAutofit/>
          </a:bodyPr>
          <a:lstStyle/>
          <a:p>
            <a:pPr lvl="0"/>
            <a:r>
              <a:rPr lang="en-US" sz="2200" dirty="0"/>
              <a:t>Reporting entry for working in Page of Paper Mode</a:t>
            </a:r>
          </a:p>
          <a:p>
            <a:pPr lvl="0"/>
            <a:r>
              <a:rPr lang="en-US" sz="2200" dirty="0"/>
              <a:t>Many functions available in modeless panels</a:t>
            </a:r>
          </a:p>
          <a:p>
            <a:pPr lvl="0"/>
            <a:r>
              <a:rPr lang="en-US" sz="2200" dirty="0"/>
              <a:t>Panels can be docked anywhere or even on other monitors</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6" y="1431188"/>
            <a:ext cx="8579739" cy="4540112"/>
          </a:xfrm>
          <a:prstGeom prst="rect">
            <a:avLst/>
          </a:prstGeom>
        </p:spPr>
      </p:pic>
    </p:spTree>
    <p:extLst>
      <p:ext uri="{BB962C8B-B14F-4D97-AF65-F5344CB8AC3E}">
        <p14:creationId xmlns:p14="http://schemas.microsoft.com/office/powerpoint/2010/main" val="19320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Reporting</a:t>
            </a:r>
          </a:p>
        </p:txBody>
      </p:sp>
      <p:sp>
        <p:nvSpPr>
          <p:cNvPr id="3" name="Content Placeholder 2"/>
          <p:cNvSpPr>
            <a:spLocks noGrp="1"/>
          </p:cNvSpPr>
          <p:nvPr>
            <p:ph idx="1"/>
          </p:nvPr>
        </p:nvSpPr>
        <p:spPr>
          <a:xfrm>
            <a:off x="8887537" y="1101250"/>
            <a:ext cx="2979377" cy="4389963"/>
          </a:xfrm>
        </p:spPr>
        <p:txBody>
          <a:bodyPr>
            <a:normAutofit/>
          </a:bodyPr>
          <a:lstStyle/>
          <a:p>
            <a:pPr lvl="0"/>
            <a:r>
              <a:rPr lang="en-US" sz="2200" dirty="0"/>
              <a:t>Table of Contents</a:t>
            </a:r>
          </a:p>
          <a:p>
            <a:pPr lvl="0"/>
            <a:r>
              <a:rPr lang="en-US" sz="2200" dirty="0"/>
              <a:t>Patient Headers</a:t>
            </a:r>
          </a:p>
          <a:p>
            <a:pPr lvl="0"/>
            <a:r>
              <a:rPr lang="en-US" sz="2200" dirty="0"/>
              <a:t>Test Results</a:t>
            </a:r>
          </a:p>
          <a:p>
            <a:pPr lvl="0"/>
            <a:r>
              <a:rPr lang="en-US" sz="2200" dirty="0"/>
              <a:t>Notification Panel</a:t>
            </a:r>
          </a:p>
          <a:p>
            <a:pPr lvl="0"/>
            <a:r>
              <a:rPr lang="en-US" sz="2200" dirty="0"/>
              <a:t>Floating Action button</a:t>
            </a:r>
          </a:p>
          <a:p>
            <a:pPr lvl="0"/>
            <a:r>
              <a:rPr lang="en-US" sz="2200" dirty="0"/>
              <a:t>Billing Panel</a:t>
            </a:r>
          </a:p>
          <a:p>
            <a:pPr lvl="0"/>
            <a:r>
              <a:rPr lang="en-US" sz="2200" dirty="0"/>
              <a:t>Internal Notes</a:t>
            </a:r>
          </a:p>
          <a:p>
            <a:pPr lvl="0"/>
            <a:r>
              <a:rPr lang="en-US" sz="2200" dirty="0"/>
              <a:t>Named Layout Tools</a:t>
            </a:r>
          </a:p>
          <a:p>
            <a:pPr lvl="0"/>
            <a:r>
              <a:rPr lang="en-US" sz="2200" dirty="0"/>
              <a:t>And many more!</a:t>
            </a:r>
          </a:p>
          <a:p>
            <a:pPr lvl="0"/>
            <a:endParaRPr lang="en-US" sz="22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7" name="Picture 6"/>
          <p:cNvPicPr>
            <a:picLocks noChangeAspect="1"/>
          </p:cNvPicPr>
          <p:nvPr/>
        </p:nvPicPr>
        <p:blipFill>
          <a:blip r:embed="rId2"/>
          <a:stretch>
            <a:fillRect/>
          </a:stretch>
        </p:blipFill>
        <p:spPr>
          <a:xfrm>
            <a:off x="776968" y="2263175"/>
            <a:ext cx="809983" cy="809983"/>
          </a:xfrm>
          <a:prstGeom prst="rect">
            <a:avLst/>
          </a:prstGeom>
        </p:spPr>
      </p:pic>
      <p:pic>
        <p:nvPicPr>
          <p:cNvPr id="9" name="Picture 8"/>
          <p:cNvPicPr>
            <a:picLocks noChangeAspect="1"/>
          </p:cNvPicPr>
          <p:nvPr/>
        </p:nvPicPr>
        <p:blipFill>
          <a:blip r:embed="rId3"/>
          <a:stretch>
            <a:fillRect/>
          </a:stretch>
        </p:blipFill>
        <p:spPr>
          <a:xfrm>
            <a:off x="6844086" y="5179731"/>
            <a:ext cx="3639127" cy="1448348"/>
          </a:xfrm>
          <a:prstGeom prst="rect">
            <a:avLst/>
          </a:prstGeom>
        </p:spPr>
      </p:pic>
      <p:pic>
        <p:nvPicPr>
          <p:cNvPr id="10" name="Picture 9"/>
          <p:cNvPicPr>
            <a:picLocks noChangeAspect="1"/>
          </p:cNvPicPr>
          <p:nvPr/>
        </p:nvPicPr>
        <p:blipFill>
          <a:blip r:embed="rId4"/>
          <a:stretch>
            <a:fillRect/>
          </a:stretch>
        </p:blipFill>
        <p:spPr>
          <a:xfrm>
            <a:off x="452982" y="5179731"/>
            <a:ext cx="6222540" cy="1435971"/>
          </a:xfrm>
          <a:prstGeom prst="rect">
            <a:avLst/>
          </a:prstGeom>
        </p:spPr>
      </p:pic>
      <p:pic>
        <p:nvPicPr>
          <p:cNvPr id="11" name="Picture 10"/>
          <p:cNvPicPr>
            <a:picLocks noChangeAspect="1"/>
          </p:cNvPicPr>
          <p:nvPr/>
        </p:nvPicPr>
        <p:blipFill>
          <a:blip r:embed="rId5"/>
          <a:stretch>
            <a:fillRect/>
          </a:stretch>
        </p:blipFill>
        <p:spPr>
          <a:xfrm>
            <a:off x="3908300" y="1021926"/>
            <a:ext cx="4671408" cy="1482339"/>
          </a:xfrm>
          <a:prstGeom prst="rect">
            <a:avLst/>
          </a:prstGeom>
        </p:spPr>
      </p:pic>
      <p:pic>
        <p:nvPicPr>
          <p:cNvPr id="12" name="Picture 11"/>
          <p:cNvPicPr>
            <a:picLocks noChangeAspect="1"/>
          </p:cNvPicPr>
          <p:nvPr/>
        </p:nvPicPr>
        <p:blipFill>
          <a:blip r:embed="rId6"/>
          <a:stretch>
            <a:fillRect/>
          </a:stretch>
        </p:blipFill>
        <p:spPr>
          <a:xfrm>
            <a:off x="2203685" y="1358991"/>
            <a:ext cx="1518867" cy="1030421"/>
          </a:xfrm>
          <a:prstGeom prst="rect">
            <a:avLst/>
          </a:prstGeom>
        </p:spPr>
      </p:pic>
      <p:pic>
        <p:nvPicPr>
          <p:cNvPr id="13" name="Picture 12"/>
          <p:cNvPicPr>
            <a:picLocks noChangeAspect="1"/>
          </p:cNvPicPr>
          <p:nvPr/>
        </p:nvPicPr>
        <p:blipFill>
          <a:blip r:embed="rId7"/>
          <a:stretch>
            <a:fillRect/>
          </a:stretch>
        </p:blipFill>
        <p:spPr>
          <a:xfrm>
            <a:off x="6739881" y="3073158"/>
            <a:ext cx="1877880" cy="1137125"/>
          </a:xfrm>
          <a:prstGeom prst="rect">
            <a:avLst/>
          </a:prstGeom>
        </p:spPr>
      </p:pic>
      <p:pic>
        <p:nvPicPr>
          <p:cNvPr id="14" name="Picture 13"/>
          <p:cNvPicPr>
            <a:picLocks noChangeAspect="1"/>
          </p:cNvPicPr>
          <p:nvPr/>
        </p:nvPicPr>
        <p:blipFill>
          <a:blip r:embed="rId8"/>
          <a:stretch>
            <a:fillRect/>
          </a:stretch>
        </p:blipFill>
        <p:spPr>
          <a:xfrm>
            <a:off x="2065896" y="2611625"/>
            <a:ext cx="4508414" cy="2384524"/>
          </a:xfrm>
          <a:prstGeom prst="rect">
            <a:avLst/>
          </a:prstGeom>
        </p:spPr>
      </p:pic>
      <p:pic>
        <p:nvPicPr>
          <p:cNvPr id="15" name="Picture 14"/>
          <p:cNvPicPr>
            <a:picLocks noChangeAspect="1"/>
          </p:cNvPicPr>
          <p:nvPr/>
        </p:nvPicPr>
        <p:blipFill>
          <a:blip r:embed="rId9"/>
          <a:stretch>
            <a:fillRect/>
          </a:stretch>
        </p:blipFill>
        <p:spPr>
          <a:xfrm>
            <a:off x="532901" y="1405185"/>
            <a:ext cx="1377043" cy="715820"/>
          </a:xfrm>
          <a:prstGeom prst="rect">
            <a:avLst/>
          </a:prstGeom>
        </p:spPr>
      </p:pic>
      <p:pic>
        <p:nvPicPr>
          <p:cNvPr id="16" name="Picture 15"/>
          <p:cNvPicPr>
            <a:picLocks noChangeAspect="1"/>
          </p:cNvPicPr>
          <p:nvPr/>
        </p:nvPicPr>
        <p:blipFill>
          <a:blip r:embed="rId10"/>
          <a:stretch>
            <a:fillRect/>
          </a:stretch>
        </p:blipFill>
        <p:spPr>
          <a:xfrm>
            <a:off x="530370" y="3181903"/>
            <a:ext cx="1298010" cy="1717279"/>
          </a:xfrm>
          <a:prstGeom prst="rect">
            <a:avLst/>
          </a:prstGeom>
        </p:spPr>
      </p:pic>
      <p:pic>
        <p:nvPicPr>
          <p:cNvPr id="17" name="Picture 16"/>
          <p:cNvPicPr>
            <a:picLocks noChangeAspect="1"/>
          </p:cNvPicPr>
          <p:nvPr/>
        </p:nvPicPr>
        <p:blipFill>
          <a:blip r:embed="rId11"/>
          <a:stretch>
            <a:fillRect/>
          </a:stretch>
        </p:blipFill>
        <p:spPr>
          <a:xfrm>
            <a:off x="6641676" y="4702216"/>
            <a:ext cx="2178495" cy="274290"/>
          </a:xfrm>
          <a:prstGeom prst="rect">
            <a:avLst/>
          </a:prstGeom>
        </p:spPr>
      </p:pic>
    </p:spTree>
    <p:extLst>
      <p:ext uri="{BB962C8B-B14F-4D97-AF65-F5344CB8AC3E}">
        <p14:creationId xmlns:p14="http://schemas.microsoft.com/office/powerpoint/2010/main" val="36352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90">
                                          <p:stCondLst>
                                            <p:cond delay="0"/>
                                          </p:stCondLst>
                                        </p:cTn>
                                        <p:tgtEl>
                                          <p:spTgt spid="3"/>
                                        </p:tgtEl>
                                      </p:cBhvr>
                                    </p:animEffect>
                                    <p:anim calcmode="lin" valueType="num">
                                      <p:cBhvr>
                                        <p:cTn id="1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7" dur="13">
                                          <p:stCondLst>
                                            <p:cond delay="325"/>
                                          </p:stCondLst>
                                        </p:cTn>
                                        <p:tgtEl>
                                          <p:spTgt spid="3"/>
                                        </p:tgtEl>
                                      </p:cBhvr>
                                      <p:to x="100000" y="60000"/>
                                    </p:animScale>
                                    <p:animScale>
                                      <p:cBhvr>
                                        <p:cTn id="18" dur="83" decel="50000">
                                          <p:stCondLst>
                                            <p:cond delay="338"/>
                                          </p:stCondLst>
                                        </p:cTn>
                                        <p:tgtEl>
                                          <p:spTgt spid="3"/>
                                        </p:tgtEl>
                                      </p:cBhvr>
                                      <p:to x="100000" y="100000"/>
                                    </p:animScale>
                                    <p:animScale>
                                      <p:cBhvr>
                                        <p:cTn id="19" dur="13">
                                          <p:stCondLst>
                                            <p:cond delay="656"/>
                                          </p:stCondLst>
                                        </p:cTn>
                                        <p:tgtEl>
                                          <p:spTgt spid="3"/>
                                        </p:tgtEl>
                                      </p:cBhvr>
                                      <p:to x="100000" y="80000"/>
                                    </p:animScale>
                                    <p:animScale>
                                      <p:cBhvr>
                                        <p:cTn id="20" dur="83" decel="50000">
                                          <p:stCondLst>
                                            <p:cond delay="669"/>
                                          </p:stCondLst>
                                        </p:cTn>
                                        <p:tgtEl>
                                          <p:spTgt spid="3"/>
                                        </p:tgtEl>
                                      </p:cBhvr>
                                      <p:to x="100000" y="100000"/>
                                    </p:animScale>
                                    <p:animScale>
                                      <p:cBhvr>
                                        <p:cTn id="21" dur="13">
                                          <p:stCondLst>
                                            <p:cond delay="821"/>
                                          </p:stCondLst>
                                        </p:cTn>
                                        <p:tgtEl>
                                          <p:spTgt spid="3"/>
                                        </p:tgtEl>
                                      </p:cBhvr>
                                      <p:to x="100000" y="90000"/>
                                    </p:animScale>
                                    <p:animScale>
                                      <p:cBhvr>
                                        <p:cTn id="22" dur="83" decel="50000">
                                          <p:stCondLst>
                                            <p:cond delay="834"/>
                                          </p:stCondLst>
                                        </p:cTn>
                                        <p:tgtEl>
                                          <p:spTgt spid="3"/>
                                        </p:tgtEl>
                                      </p:cBhvr>
                                      <p:to x="100000" y="100000"/>
                                    </p:animScale>
                                    <p:animScale>
                                      <p:cBhvr>
                                        <p:cTn id="23" dur="13">
                                          <p:stCondLst>
                                            <p:cond delay="904"/>
                                          </p:stCondLst>
                                        </p:cTn>
                                        <p:tgtEl>
                                          <p:spTgt spid="3"/>
                                        </p:tgtEl>
                                      </p:cBhvr>
                                      <p:to x="100000" y="95000"/>
                                    </p:animScale>
                                    <p:animScale>
                                      <p:cBhvr>
                                        <p:cTn id="24" dur="83" decel="50000">
                                          <p:stCondLst>
                                            <p:cond delay="917"/>
                                          </p:stCondLst>
                                        </p:cTn>
                                        <p:tgtEl>
                                          <p:spTgt spid="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217">
                                          <p:stCondLst>
                                            <p:cond delay="0"/>
                                          </p:stCondLst>
                                        </p:cTn>
                                        <p:tgtEl>
                                          <p:spTgt spid="16"/>
                                        </p:tgtEl>
                                      </p:cBhvr>
                                    </p:animEffect>
                                    <p:anim calcmode="lin" valueType="num">
                                      <p:cBhvr>
                                        <p:cTn id="30" dur="683"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249"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249" tmFilter="0, 0; 0.125,0.2665; 0.25,0.4; 0.375,0.465; 0.5,0.5;  0.625,0.535; 0.75,0.6; 0.875,0.7335; 1,1">
                                          <p:stCondLst>
                                            <p:cond delay="249"/>
                                          </p:stCondLst>
                                        </p:cTn>
                                        <p:tgtEl>
                                          <p:spTgt spid="16"/>
                                        </p:tgtEl>
                                        <p:attrNameLst>
                                          <p:attrName>ppt_y</p:attrName>
                                        </p:attrNameLst>
                                      </p:cBhvr>
                                      <p:tavLst>
                                        <p:tav tm="0" fmla="#ppt_y-sin(pi*$)/9">
                                          <p:val>
                                            <p:fltVal val="0"/>
                                          </p:val>
                                        </p:tav>
                                        <p:tav tm="100000">
                                          <p:val>
                                            <p:fltVal val="1"/>
                                          </p:val>
                                        </p:tav>
                                      </p:tavLst>
                                    </p:anim>
                                    <p:anim calcmode="lin" valueType="num">
                                      <p:cBhvr>
                                        <p:cTn id="33" dur="124" tmFilter="0, 0; 0.125,0.2665; 0.25,0.4; 0.375,0.465; 0.5,0.5;  0.625,0.535; 0.75,0.6; 0.875,0.7335; 1,1">
                                          <p:stCondLst>
                                            <p:cond delay="497"/>
                                          </p:stCondLst>
                                        </p:cTn>
                                        <p:tgtEl>
                                          <p:spTgt spid="16"/>
                                        </p:tgtEl>
                                        <p:attrNameLst>
                                          <p:attrName>ppt_y</p:attrName>
                                        </p:attrNameLst>
                                      </p:cBhvr>
                                      <p:tavLst>
                                        <p:tav tm="0" fmla="#ppt_y-sin(pi*$)/27">
                                          <p:val>
                                            <p:fltVal val="0"/>
                                          </p:val>
                                        </p:tav>
                                        <p:tav tm="100000">
                                          <p:val>
                                            <p:fltVal val="1"/>
                                          </p:val>
                                        </p:tav>
                                      </p:tavLst>
                                    </p:anim>
                                    <p:anim calcmode="lin" valueType="num">
                                      <p:cBhvr>
                                        <p:cTn id="34" dur="62" tmFilter="0, 0; 0.125,0.2665; 0.25,0.4; 0.375,0.465; 0.5,0.5;  0.625,0.535; 0.75,0.6; 0.875,0.7335; 1,1">
                                          <p:stCondLst>
                                            <p:cond delay="621"/>
                                          </p:stCondLst>
                                        </p:cTn>
                                        <p:tgtEl>
                                          <p:spTgt spid="16"/>
                                        </p:tgtEl>
                                        <p:attrNameLst>
                                          <p:attrName>ppt_y</p:attrName>
                                        </p:attrNameLst>
                                      </p:cBhvr>
                                      <p:tavLst>
                                        <p:tav tm="0" fmla="#ppt_y-sin(pi*$)/81">
                                          <p:val>
                                            <p:fltVal val="0"/>
                                          </p:val>
                                        </p:tav>
                                        <p:tav tm="100000">
                                          <p:val>
                                            <p:fltVal val="1"/>
                                          </p:val>
                                        </p:tav>
                                      </p:tavLst>
                                    </p:anim>
                                    <p:animScale>
                                      <p:cBhvr>
                                        <p:cTn id="35" dur="10">
                                          <p:stCondLst>
                                            <p:cond delay="244"/>
                                          </p:stCondLst>
                                        </p:cTn>
                                        <p:tgtEl>
                                          <p:spTgt spid="16"/>
                                        </p:tgtEl>
                                      </p:cBhvr>
                                      <p:to x="100000" y="60000"/>
                                    </p:animScale>
                                    <p:animScale>
                                      <p:cBhvr>
                                        <p:cTn id="36" dur="62" decel="50000">
                                          <p:stCondLst>
                                            <p:cond delay="254"/>
                                          </p:stCondLst>
                                        </p:cTn>
                                        <p:tgtEl>
                                          <p:spTgt spid="16"/>
                                        </p:tgtEl>
                                      </p:cBhvr>
                                      <p:to x="100000" y="100000"/>
                                    </p:animScale>
                                    <p:animScale>
                                      <p:cBhvr>
                                        <p:cTn id="37" dur="10">
                                          <p:stCondLst>
                                            <p:cond delay="492"/>
                                          </p:stCondLst>
                                        </p:cTn>
                                        <p:tgtEl>
                                          <p:spTgt spid="16"/>
                                        </p:tgtEl>
                                      </p:cBhvr>
                                      <p:to x="100000" y="80000"/>
                                    </p:animScale>
                                    <p:animScale>
                                      <p:cBhvr>
                                        <p:cTn id="38" dur="62" decel="50000">
                                          <p:stCondLst>
                                            <p:cond delay="502"/>
                                          </p:stCondLst>
                                        </p:cTn>
                                        <p:tgtEl>
                                          <p:spTgt spid="16"/>
                                        </p:tgtEl>
                                      </p:cBhvr>
                                      <p:to x="100000" y="100000"/>
                                    </p:animScale>
                                    <p:animScale>
                                      <p:cBhvr>
                                        <p:cTn id="39" dur="10">
                                          <p:stCondLst>
                                            <p:cond delay="616"/>
                                          </p:stCondLst>
                                        </p:cTn>
                                        <p:tgtEl>
                                          <p:spTgt spid="16"/>
                                        </p:tgtEl>
                                      </p:cBhvr>
                                      <p:to x="100000" y="90000"/>
                                    </p:animScale>
                                    <p:animScale>
                                      <p:cBhvr>
                                        <p:cTn id="40" dur="62" decel="50000">
                                          <p:stCondLst>
                                            <p:cond delay="625"/>
                                          </p:stCondLst>
                                        </p:cTn>
                                        <p:tgtEl>
                                          <p:spTgt spid="16"/>
                                        </p:tgtEl>
                                      </p:cBhvr>
                                      <p:to x="100000" y="100000"/>
                                    </p:animScale>
                                    <p:animScale>
                                      <p:cBhvr>
                                        <p:cTn id="41" dur="10">
                                          <p:stCondLst>
                                            <p:cond delay="678"/>
                                          </p:stCondLst>
                                        </p:cTn>
                                        <p:tgtEl>
                                          <p:spTgt spid="16"/>
                                        </p:tgtEl>
                                      </p:cBhvr>
                                      <p:to x="100000" y="95000"/>
                                    </p:animScale>
                                    <p:animScale>
                                      <p:cBhvr>
                                        <p:cTn id="42" dur="62" decel="50000">
                                          <p:stCondLst>
                                            <p:cond delay="688"/>
                                          </p:stCondLst>
                                        </p:cTn>
                                        <p:tgtEl>
                                          <p:spTgt spid="16"/>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217">
                                          <p:stCondLst>
                                            <p:cond delay="0"/>
                                          </p:stCondLst>
                                        </p:cTn>
                                        <p:tgtEl>
                                          <p:spTgt spid="17"/>
                                        </p:tgtEl>
                                      </p:cBhvr>
                                    </p:animEffect>
                                    <p:anim calcmode="lin" valueType="num">
                                      <p:cBhvr>
                                        <p:cTn id="46" dur="683"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7" dur="249"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8" dur="249" tmFilter="0, 0; 0.125,0.2665; 0.25,0.4; 0.375,0.465; 0.5,0.5;  0.625,0.535; 0.75,0.6; 0.875,0.7335; 1,1">
                                          <p:stCondLst>
                                            <p:cond delay="249"/>
                                          </p:stCondLst>
                                        </p:cTn>
                                        <p:tgtEl>
                                          <p:spTgt spid="17"/>
                                        </p:tgtEl>
                                        <p:attrNameLst>
                                          <p:attrName>ppt_y</p:attrName>
                                        </p:attrNameLst>
                                      </p:cBhvr>
                                      <p:tavLst>
                                        <p:tav tm="0" fmla="#ppt_y-sin(pi*$)/9">
                                          <p:val>
                                            <p:fltVal val="0"/>
                                          </p:val>
                                        </p:tav>
                                        <p:tav tm="100000">
                                          <p:val>
                                            <p:fltVal val="1"/>
                                          </p:val>
                                        </p:tav>
                                      </p:tavLst>
                                    </p:anim>
                                    <p:anim calcmode="lin" valueType="num">
                                      <p:cBhvr>
                                        <p:cTn id="49" dur="124" tmFilter="0, 0; 0.125,0.2665; 0.25,0.4; 0.375,0.465; 0.5,0.5;  0.625,0.535; 0.75,0.6; 0.875,0.7335; 1,1">
                                          <p:stCondLst>
                                            <p:cond delay="497"/>
                                          </p:stCondLst>
                                        </p:cTn>
                                        <p:tgtEl>
                                          <p:spTgt spid="17"/>
                                        </p:tgtEl>
                                        <p:attrNameLst>
                                          <p:attrName>ppt_y</p:attrName>
                                        </p:attrNameLst>
                                      </p:cBhvr>
                                      <p:tavLst>
                                        <p:tav tm="0" fmla="#ppt_y-sin(pi*$)/27">
                                          <p:val>
                                            <p:fltVal val="0"/>
                                          </p:val>
                                        </p:tav>
                                        <p:tav tm="100000">
                                          <p:val>
                                            <p:fltVal val="1"/>
                                          </p:val>
                                        </p:tav>
                                      </p:tavLst>
                                    </p:anim>
                                    <p:anim calcmode="lin" valueType="num">
                                      <p:cBhvr>
                                        <p:cTn id="50" dur="62" tmFilter="0, 0; 0.125,0.2665; 0.25,0.4; 0.375,0.465; 0.5,0.5;  0.625,0.535; 0.75,0.6; 0.875,0.7335; 1,1">
                                          <p:stCondLst>
                                            <p:cond delay="621"/>
                                          </p:stCondLst>
                                        </p:cTn>
                                        <p:tgtEl>
                                          <p:spTgt spid="17"/>
                                        </p:tgtEl>
                                        <p:attrNameLst>
                                          <p:attrName>ppt_y</p:attrName>
                                        </p:attrNameLst>
                                      </p:cBhvr>
                                      <p:tavLst>
                                        <p:tav tm="0" fmla="#ppt_y-sin(pi*$)/81">
                                          <p:val>
                                            <p:fltVal val="0"/>
                                          </p:val>
                                        </p:tav>
                                        <p:tav tm="100000">
                                          <p:val>
                                            <p:fltVal val="1"/>
                                          </p:val>
                                        </p:tav>
                                      </p:tavLst>
                                    </p:anim>
                                    <p:animScale>
                                      <p:cBhvr>
                                        <p:cTn id="51" dur="10">
                                          <p:stCondLst>
                                            <p:cond delay="244"/>
                                          </p:stCondLst>
                                        </p:cTn>
                                        <p:tgtEl>
                                          <p:spTgt spid="17"/>
                                        </p:tgtEl>
                                      </p:cBhvr>
                                      <p:to x="100000" y="60000"/>
                                    </p:animScale>
                                    <p:animScale>
                                      <p:cBhvr>
                                        <p:cTn id="52" dur="62" decel="50000">
                                          <p:stCondLst>
                                            <p:cond delay="254"/>
                                          </p:stCondLst>
                                        </p:cTn>
                                        <p:tgtEl>
                                          <p:spTgt spid="17"/>
                                        </p:tgtEl>
                                      </p:cBhvr>
                                      <p:to x="100000" y="100000"/>
                                    </p:animScale>
                                    <p:animScale>
                                      <p:cBhvr>
                                        <p:cTn id="53" dur="10">
                                          <p:stCondLst>
                                            <p:cond delay="492"/>
                                          </p:stCondLst>
                                        </p:cTn>
                                        <p:tgtEl>
                                          <p:spTgt spid="17"/>
                                        </p:tgtEl>
                                      </p:cBhvr>
                                      <p:to x="100000" y="80000"/>
                                    </p:animScale>
                                    <p:animScale>
                                      <p:cBhvr>
                                        <p:cTn id="54" dur="62" decel="50000">
                                          <p:stCondLst>
                                            <p:cond delay="502"/>
                                          </p:stCondLst>
                                        </p:cTn>
                                        <p:tgtEl>
                                          <p:spTgt spid="17"/>
                                        </p:tgtEl>
                                      </p:cBhvr>
                                      <p:to x="100000" y="100000"/>
                                    </p:animScale>
                                    <p:animScale>
                                      <p:cBhvr>
                                        <p:cTn id="55" dur="10">
                                          <p:stCondLst>
                                            <p:cond delay="616"/>
                                          </p:stCondLst>
                                        </p:cTn>
                                        <p:tgtEl>
                                          <p:spTgt spid="17"/>
                                        </p:tgtEl>
                                      </p:cBhvr>
                                      <p:to x="100000" y="90000"/>
                                    </p:animScale>
                                    <p:animScale>
                                      <p:cBhvr>
                                        <p:cTn id="56" dur="62" decel="50000">
                                          <p:stCondLst>
                                            <p:cond delay="625"/>
                                          </p:stCondLst>
                                        </p:cTn>
                                        <p:tgtEl>
                                          <p:spTgt spid="17"/>
                                        </p:tgtEl>
                                      </p:cBhvr>
                                      <p:to x="100000" y="100000"/>
                                    </p:animScale>
                                    <p:animScale>
                                      <p:cBhvr>
                                        <p:cTn id="57" dur="10">
                                          <p:stCondLst>
                                            <p:cond delay="678"/>
                                          </p:stCondLst>
                                        </p:cTn>
                                        <p:tgtEl>
                                          <p:spTgt spid="17"/>
                                        </p:tgtEl>
                                      </p:cBhvr>
                                      <p:to x="100000" y="95000"/>
                                    </p:animScale>
                                    <p:animScale>
                                      <p:cBhvr>
                                        <p:cTn id="58" dur="62" decel="50000">
                                          <p:stCondLst>
                                            <p:cond delay="688"/>
                                          </p:stCondLst>
                                        </p:cTn>
                                        <p:tgtEl>
                                          <p:spTgt spid="17"/>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217">
                                          <p:stCondLst>
                                            <p:cond delay="0"/>
                                          </p:stCondLst>
                                        </p:cTn>
                                        <p:tgtEl>
                                          <p:spTgt spid="11"/>
                                        </p:tgtEl>
                                      </p:cBhvr>
                                    </p:animEffect>
                                    <p:anim calcmode="lin" valueType="num">
                                      <p:cBhvr>
                                        <p:cTn id="64"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67"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68"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69" dur="10">
                                          <p:stCondLst>
                                            <p:cond delay="244"/>
                                          </p:stCondLst>
                                        </p:cTn>
                                        <p:tgtEl>
                                          <p:spTgt spid="11"/>
                                        </p:tgtEl>
                                      </p:cBhvr>
                                      <p:to x="100000" y="60000"/>
                                    </p:animScale>
                                    <p:animScale>
                                      <p:cBhvr>
                                        <p:cTn id="70" dur="62" decel="50000">
                                          <p:stCondLst>
                                            <p:cond delay="254"/>
                                          </p:stCondLst>
                                        </p:cTn>
                                        <p:tgtEl>
                                          <p:spTgt spid="11"/>
                                        </p:tgtEl>
                                      </p:cBhvr>
                                      <p:to x="100000" y="100000"/>
                                    </p:animScale>
                                    <p:animScale>
                                      <p:cBhvr>
                                        <p:cTn id="71" dur="10">
                                          <p:stCondLst>
                                            <p:cond delay="492"/>
                                          </p:stCondLst>
                                        </p:cTn>
                                        <p:tgtEl>
                                          <p:spTgt spid="11"/>
                                        </p:tgtEl>
                                      </p:cBhvr>
                                      <p:to x="100000" y="80000"/>
                                    </p:animScale>
                                    <p:animScale>
                                      <p:cBhvr>
                                        <p:cTn id="72" dur="62" decel="50000">
                                          <p:stCondLst>
                                            <p:cond delay="502"/>
                                          </p:stCondLst>
                                        </p:cTn>
                                        <p:tgtEl>
                                          <p:spTgt spid="11"/>
                                        </p:tgtEl>
                                      </p:cBhvr>
                                      <p:to x="100000" y="100000"/>
                                    </p:animScale>
                                    <p:animScale>
                                      <p:cBhvr>
                                        <p:cTn id="73" dur="10">
                                          <p:stCondLst>
                                            <p:cond delay="616"/>
                                          </p:stCondLst>
                                        </p:cTn>
                                        <p:tgtEl>
                                          <p:spTgt spid="11"/>
                                        </p:tgtEl>
                                      </p:cBhvr>
                                      <p:to x="100000" y="90000"/>
                                    </p:animScale>
                                    <p:animScale>
                                      <p:cBhvr>
                                        <p:cTn id="74" dur="62" decel="50000">
                                          <p:stCondLst>
                                            <p:cond delay="625"/>
                                          </p:stCondLst>
                                        </p:cTn>
                                        <p:tgtEl>
                                          <p:spTgt spid="11"/>
                                        </p:tgtEl>
                                      </p:cBhvr>
                                      <p:to x="100000" y="100000"/>
                                    </p:animScale>
                                    <p:animScale>
                                      <p:cBhvr>
                                        <p:cTn id="75" dur="10">
                                          <p:stCondLst>
                                            <p:cond delay="678"/>
                                          </p:stCondLst>
                                        </p:cTn>
                                        <p:tgtEl>
                                          <p:spTgt spid="11"/>
                                        </p:tgtEl>
                                      </p:cBhvr>
                                      <p:to x="100000" y="95000"/>
                                    </p:animScale>
                                    <p:animScale>
                                      <p:cBhvr>
                                        <p:cTn id="76" dur="62" decel="50000">
                                          <p:stCondLst>
                                            <p:cond delay="688"/>
                                          </p:stCondLst>
                                        </p:cTn>
                                        <p:tgtEl>
                                          <p:spTgt spid="11"/>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145">
                                          <p:stCondLst>
                                            <p:cond delay="0"/>
                                          </p:stCondLst>
                                        </p:cTn>
                                        <p:tgtEl>
                                          <p:spTgt spid="13"/>
                                        </p:tgtEl>
                                      </p:cBhvr>
                                    </p:animEffect>
                                    <p:anim calcmode="lin" valueType="num">
                                      <p:cBhvr>
                                        <p:cTn id="80"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85" dur="7">
                                          <p:stCondLst>
                                            <p:cond delay="162"/>
                                          </p:stCondLst>
                                        </p:cTn>
                                        <p:tgtEl>
                                          <p:spTgt spid="13"/>
                                        </p:tgtEl>
                                      </p:cBhvr>
                                      <p:to x="100000" y="60000"/>
                                    </p:animScale>
                                    <p:animScale>
                                      <p:cBhvr>
                                        <p:cTn id="86" dur="41" decel="50000">
                                          <p:stCondLst>
                                            <p:cond delay="169"/>
                                          </p:stCondLst>
                                        </p:cTn>
                                        <p:tgtEl>
                                          <p:spTgt spid="13"/>
                                        </p:tgtEl>
                                      </p:cBhvr>
                                      <p:to x="100000" y="100000"/>
                                    </p:animScale>
                                    <p:animScale>
                                      <p:cBhvr>
                                        <p:cTn id="87" dur="7">
                                          <p:stCondLst>
                                            <p:cond delay="328"/>
                                          </p:stCondLst>
                                        </p:cTn>
                                        <p:tgtEl>
                                          <p:spTgt spid="13"/>
                                        </p:tgtEl>
                                      </p:cBhvr>
                                      <p:to x="100000" y="80000"/>
                                    </p:animScale>
                                    <p:animScale>
                                      <p:cBhvr>
                                        <p:cTn id="88" dur="41" decel="50000">
                                          <p:stCondLst>
                                            <p:cond delay="335"/>
                                          </p:stCondLst>
                                        </p:cTn>
                                        <p:tgtEl>
                                          <p:spTgt spid="13"/>
                                        </p:tgtEl>
                                      </p:cBhvr>
                                      <p:to x="100000" y="100000"/>
                                    </p:animScale>
                                    <p:animScale>
                                      <p:cBhvr>
                                        <p:cTn id="89" dur="7">
                                          <p:stCondLst>
                                            <p:cond delay="410"/>
                                          </p:stCondLst>
                                        </p:cTn>
                                        <p:tgtEl>
                                          <p:spTgt spid="13"/>
                                        </p:tgtEl>
                                      </p:cBhvr>
                                      <p:to x="100000" y="90000"/>
                                    </p:animScale>
                                    <p:animScale>
                                      <p:cBhvr>
                                        <p:cTn id="90" dur="41" decel="50000">
                                          <p:stCondLst>
                                            <p:cond delay="417"/>
                                          </p:stCondLst>
                                        </p:cTn>
                                        <p:tgtEl>
                                          <p:spTgt spid="13"/>
                                        </p:tgtEl>
                                      </p:cBhvr>
                                      <p:to x="100000" y="100000"/>
                                    </p:animScale>
                                    <p:animScale>
                                      <p:cBhvr>
                                        <p:cTn id="91" dur="7">
                                          <p:stCondLst>
                                            <p:cond delay="452"/>
                                          </p:stCondLst>
                                        </p:cTn>
                                        <p:tgtEl>
                                          <p:spTgt spid="13"/>
                                        </p:tgtEl>
                                      </p:cBhvr>
                                      <p:to x="100000" y="95000"/>
                                    </p:animScale>
                                    <p:animScale>
                                      <p:cBhvr>
                                        <p:cTn id="92" dur="41" decel="50000">
                                          <p:stCondLst>
                                            <p:cond delay="459"/>
                                          </p:stCondLst>
                                        </p:cTn>
                                        <p:tgtEl>
                                          <p:spTgt spid="13"/>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217">
                                          <p:stCondLst>
                                            <p:cond delay="0"/>
                                          </p:stCondLst>
                                        </p:cTn>
                                        <p:tgtEl>
                                          <p:spTgt spid="7"/>
                                        </p:tgtEl>
                                      </p:cBhvr>
                                    </p:animEffect>
                                    <p:anim calcmode="lin" valueType="num">
                                      <p:cBhvr>
                                        <p:cTn id="96" dur="68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7" dur="249"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8" dur="249" tmFilter="0, 0; 0.125,0.2665; 0.25,0.4; 0.375,0.465; 0.5,0.5;  0.625,0.535; 0.75,0.6; 0.875,0.7335; 1,1">
                                          <p:stCondLst>
                                            <p:cond delay="249"/>
                                          </p:stCondLst>
                                        </p:cTn>
                                        <p:tgtEl>
                                          <p:spTgt spid="7"/>
                                        </p:tgtEl>
                                        <p:attrNameLst>
                                          <p:attrName>ppt_y</p:attrName>
                                        </p:attrNameLst>
                                      </p:cBhvr>
                                      <p:tavLst>
                                        <p:tav tm="0" fmla="#ppt_y-sin(pi*$)/9">
                                          <p:val>
                                            <p:fltVal val="0"/>
                                          </p:val>
                                        </p:tav>
                                        <p:tav tm="100000">
                                          <p:val>
                                            <p:fltVal val="1"/>
                                          </p:val>
                                        </p:tav>
                                      </p:tavLst>
                                    </p:anim>
                                    <p:anim calcmode="lin" valueType="num">
                                      <p:cBhvr>
                                        <p:cTn id="99" dur="124" tmFilter="0, 0; 0.125,0.2665; 0.25,0.4; 0.375,0.465; 0.5,0.5;  0.625,0.535; 0.75,0.6; 0.875,0.7335; 1,1">
                                          <p:stCondLst>
                                            <p:cond delay="497"/>
                                          </p:stCondLst>
                                        </p:cTn>
                                        <p:tgtEl>
                                          <p:spTgt spid="7"/>
                                        </p:tgtEl>
                                        <p:attrNameLst>
                                          <p:attrName>ppt_y</p:attrName>
                                        </p:attrNameLst>
                                      </p:cBhvr>
                                      <p:tavLst>
                                        <p:tav tm="0" fmla="#ppt_y-sin(pi*$)/27">
                                          <p:val>
                                            <p:fltVal val="0"/>
                                          </p:val>
                                        </p:tav>
                                        <p:tav tm="100000">
                                          <p:val>
                                            <p:fltVal val="1"/>
                                          </p:val>
                                        </p:tav>
                                      </p:tavLst>
                                    </p:anim>
                                    <p:anim calcmode="lin" valueType="num">
                                      <p:cBhvr>
                                        <p:cTn id="100" dur="62" tmFilter="0, 0; 0.125,0.2665; 0.25,0.4; 0.375,0.465; 0.5,0.5;  0.625,0.535; 0.75,0.6; 0.875,0.7335; 1,1">
                                          <p:stCondLst>
                                            <p:cond delay="621"/>
                                          </p:stCondLst>
                                        </p:cTn>
                                        <p:tgtEl>
                                          <p:spTgt spid="7"/>
                                        </p:tgtEl>
                                        <p:attrNameLst>
                                          <p:attrName>ppt_y</p:attrName>
                                        </p:attrNameLst>
                                      </p:cBhvr>
                                      <p:tavLst>
                                        <p:tav tm="0" fmla="#ppt_y-sin(pi*$)/81">
                                          <p:val>
                                            <p:fltVal val="0"/>
                                          </p:val>
                                        </p:tav>
                                        <p:tav tm="100000">
                                          <p:val>
                                            <p:fltVal val="1"/>
                                          </p:val>
                                        </p:tav>
                                      </p:tavLst>
                                    </p:anim>
                                    <p:animScale>
                                      <p:cBhvr>
                                        <p:cTn id="101" dur="10">
                                          <p:stCondLst>
                                            <p:cond delay="244"/>
                                          </p:stCondLst>
                                        </p:cTn>
                                        <p:tgtEl>
                                          <p:spTgt spid="7"/>
                                        </p:tgtEl>
                                      </p:cBhvr>
                                      <p:to x="100000" y="60000"/>
                                    </p:animScale>
                                    <p:animScale>
                                      <p:cBhvr>
                                        <p:cTn id="102" dur="62" decel="50000">
                                          <p:stCondLst>
                                            <p:cond delay="254"/>
                                          </p:stCondLst>
                                        </p:cTn>
                                        <p:tgtEl>
                                          <p:spTgt spid="7"/>
                                        </p:tgtEl>
                                      </p:cBhvr>
                                      <p:to x="100000" y="100000"/>
                                    </p:animScale>
                                    <p:animScale>
                                      <p:cBhvr>
                                        <p:cTn id="103" dur="10">
                                          <p:stCondLst>
                                            <p:cond delay="492"/>
                                          </p:stCondLst>
                                        </p:cTn>
                                        <p:tgtEl>
                                          <p:spTgt spid="7"/>
                                        </p:tgtEl>
                                      </p:cBhvr>
                                      <p:to x="100000" y="80000"/>
                                    </p:animScale>
                                    <p:animScale>
                                      <p:cBhvr>
                                        <p:cTn id="104" dur="62" decel="50000">
                                          <p:stCondLst>
                                            <p:cond delay="502"/>
                                          </p:stCondLst>
                                        </p:cTn>
                                        <p:tgtEl>
                                          <p:spTgt spid="7"/>
                                        </p:tgtEl>
                                      </p:cBhvr>
                                      <p:to x="100000" y="100000"/>
                                    </p:animScale>
                                    <p:animScale>
                                      <p:cBhvr>
                                        <p:cTn id="105" dur="10">
                                          <p:stCondLst>
                                            <p:cond delay="616"/>
                                          </p:stCondLst>
                                        </p:cTn>
                                        <p:tgtEl>
                                          <p:spTgt spid="7"/>
                                        </p:tgtEl>
                                      </p:cBhvr>
                                      <p:to x="100000" y="90000"/>
                                    </p:animScale>
                                    <p:animScale>
                                      <p:cBhvr>
                                        <p:cTn id="106" dur="62" decel="50000">
                                          <p:stCondLst>
                                            <p:cond delay="625"/>
                                          </p:stCondLst>
                                        </p:cTn>
                                        <p:tgtEl>
                                          <p:spTgt spid="7"/>
                                        </p:tgtEl>
                                      </p:cBhvr>
                                      <p:to x="100000" y="100000"/>
                                    </p:animScale>
                                    <p:animScale>
                                      <p:cBhvr>
                                        <p:cTn id="107" dur="10">
                                          <p:stCondLst>
                                            <p:cond delay="678"/>
                                          </p:stCondLst>
                                        </p:cTn>
                                        <p:tgtEl>
                                          <p:spTgt spid="7"/>
                                        </p:tgtEl>
                                      </p:cBhvr>
                                      <p:to x="100000" y="95000"/>
                                    </p:animScale>
                                    <p:animScale>
                                      <p:cBhvr>
                                        <p:cTn id="108" dur="62" decel="50000">
                                          <p:stCondLst>
                                            <p:cond delay="688"/>
                                          </p:stCondLst>
                                        </p:cTn>
                                        <p:tgtEl>
                                          <p:spTgt spid="7"/>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down)">
                                      <p:cBhvr>
                                        <p:cTn id="113" dur="71">
                                          <p:stCondLst>
                                            <p:cond delay="0"/>
                                          </p:stCondLst>
                                        </p:cTn>
                                        <p:tgtEl>
                                          <p:spTgt spid="9"/>
                                        </p:tgtEl>
                                      </p:cBhvr>
                                    </p:animEffect>
                                    <p:anim calcmode="lin" valueType="num">
                                      <p:cBhvr>
                                        <p:cTn id="114" dur="22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5" dur="8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6" dur="82" tmFilter="0, 0; 0.125,0.2665; 0.25,0.4; 0.375,0.465; 0.5,0.5;  0.625,0.535; 0.75,0.6; 0.875,0.7335; 1,1">
                                          <p:stCondLst>
                                            <p:cond delay="82"/>
                                          </p:stCondLst>
                                        </p:cTn>
                                        <p:tgtEl>
                                          <p:spTgt spid="9"/>
                                        </p:tgtEl>
                                        <p:attrNameLst>
                                          <p:attrName>ppt_y</p:attrName>
                                        </p:attrNameLst>
                                      </p:cBhvr>
                                      <p:tavLst>
                                        <p:tav tm="0" fmla="#ppt_y-sin(pi*$)/9">
                                          <p:val>
                                            <p:fltVal val="0"/>
                                          </p:val>
                                        </p:tav>
                                        <p:tav tm="100000">
                                          <p:val>
                                            <p:fltVal val="1"/>
                                          </p:val>
                                        </p:tav>
                                      </p:tavLst>
                                    </p:anim>
                                    <p:anim calcmode="lin" valueType="num">
                                      <p:cBhvr>
                                        <p:cTn id="117" dur="2" tmFilter="0, 0; 0.125,0.2665; 0.25,0.4; 0.375,0.465; 0.5,0.5;  0.625,0.535; 0.75,0.6; 0.875,0.7335; 1,1">
                                          <p:stCondLst>
                                            <p:cond delay="163"/>
                                          </p:stCondLst>
                                        </p:cTn>
                                        <p:tgtEl>
                                          <p:spTgt spid="9"/>
                                        </p:tgtEl>
                                        <p:attrNameLst>
                                          <p:attrName>ppt_y</p:attrName>
                                        </p:attrNameLst>
                                      </p:cBhvr>
                                      <p:tavLst>
                                        <p:tav tm="0" fmla="#ppt_y-sin(pi*$)/27">
                                          <p:val>
                                            <p:fltVal val="0"/>
                                          </p:val>
                                        </p:tav>
                                        <p:tav tm="100000">
                                          <p:val>
                                            <p:fltVal val="1"/>
                                          </p:val>
                                        </p:tav>
                                      </p:tavLst>
                                    </p:anim>
                                    <p:anim calcmode="lin" valueType="num">
                                      <p:cBhvr>
                                        <p:cTn id="118" dur="1" tmFilter="0, 0; 0.125,0.2665; 0.25,0.4; 0.375,0.465; 0.5,0.5;  0.625,0.535; 0.75,0.6; 0.875,0.7335; 1,1">
                                          <p:stCondLst>
                                            <p:cond delay="249"/>
                                          </p:stCondLst>
                                        </p:cTn>
                                        <p:tgtEl>
                                          <p:spTgt spid="9"/>
                                        </p:tgtEl>
                                        <p:attrNameLst>
                                          <p:attrName>ppt_y</p:attrName>
                                        </p:attrNameLst>
                                      </p:cBhvr>
                                      <p:tavLst>
                                        <p:tav tm="0" fmla="#ppt_y-sin(pi*$)/81">
                                          <p:val>
                                            <p:fltVal val="0"/>
                                          </p:val>
                                        </p:tav>
                                        <p:tav tm="100000">
                                          <p:val>
                                            <p:fltVal val="1"/>
                                          </p:val>
                                        </p:tav>
                                      </p:tavLst>
                                    </p:anim>
                                    <p:animScale>
                                      <p:cBhvr>
                                        <p:cTn id="119" dur="1">
                                          <p:stCondLst>
                                            <p:cond delay="80"/>
                                          </p:stCondLst>
                                        </p:cTn>
                                        <p:tgtEl>
                                          <p:spTgt spid="9"/>
                                        </p:tgtEl>
                                      </p:cBhvr>
                                      <p:to x="100000" y="60000"/>
                                    </p:animScale>
                                    <p:animScale>
                                      <p:cBhvr>
                                        <p:cTn id="120" dur="1" decel="50000">
                                          <p:stCondLst>
                                            <p:cond delay="83"/>
                                          </p:stCondLst>
                                        </p:cTn>
                                        <p:tgtEl>
                                          <p:spTgt spid="9"/>
                                        </p:tgtEl>
                                      </p:cBhvr>
                                      <p:to x="100000" y="100000"/>
                                    </p:animScale>
                                    <p:animScale>
                                      <p:cBhvr>
                                        <p:cTn id="121" dur="1">
                                          <p:stCondLst>
                                            <p:cond delay="161"/>
                                          </p:stCondLst>
                                        </p:cTn>
                                        <p:tgtEl>
                                          <p:spTgt spid="9"/>
                                        </p:tgtEl>
                                      </p:cBhvr>
                                      <p:to x="100000" y="80000"/>
                                    </p:animScale>
                                    <p:animScale>
                                      <p:cBhvr>
                                        <p:cTn id="122" dur="1" decel="50000">
                                          <p:stCondLst>
                                            <p:cond delay="164"/>
                                          </p:stCondLst>
                                        </p:cTn>
                                        <p:tgtEl>
                                          <p:spTgt spid="9"/>
                                        </p:tgtEl>
                                      </p:cBhvr>
                                      <p:to x="100000" y="100000"/>
                                    </p:animScale>
                                    <p:animScale>
                                      <p:cBhvr>
                                        <p:cTn id="123" dur="1">
                                          <p:stCondLst>
                                            <p:cond delay="249"/>
                                          </p:stCondLst>
                                        </p:cTn>
                                        <p:tgtEl>
                                          <p:spTgt spid="9"/>
                                        </p:tgtEl>
                                      </p:cBhvr>
                                      <p:to x="100000" y="90000"/>
                                    </p:animScale>
                                    <p:animScale>
                                      <p:cBhvr>
                                        <p:cTn id="124" dur="1" decel="50000">
                                          <p:stCondLst>
                                            <p:cond delay="249"/>
                                          </p:stCondLst>
                                        </p:cTn>
                                        <p:tgtEl>
                                          <p:spTgt spid="9"/>
                                        </p:tgtEl>
                                      </p:cBhvr>
                                      <p:to x="100000" y="100000"/>
                                    </p:animScale>
                                    <p:animScale>
                                      <p:cBhvr>
                                        <p:cTn id="125" dur="1">
                                          <p:stCondLst>
                                            <p:cond delay="249"/>
                                          </p:stCondLst>
                                        </p:cTn>
                                        <p:tgtEl>
                                          <p:spTgt spid="9"/>
                                        </p:tgtEl>
                                      </p:cBhvr>
                                      <p:to x="100000" y="95000"/>
                                    </p:animScale>
                                    <p:animScale>
                                      <p:cBhvr>
                                        <p:cTn id="126" dur="1" decel="50000">
                                          <p:stCondLst>
                                            <p:cond delay="249"/>
                                          </p:stCondLst>
                                        </p:cTn>
                                        <p:tgtEl>
                                          <p:spTgt spid="9"/>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Effect transition="in" filter="wipe(down)">
                                      <p:cBhvr>
                                        <p:cTn id="129" dur="217">
                                          <p:stCondLst>
                                            <p:cond delay="0"/>
                                          </p:stCondLst>
                                        </p:cTn>
                                        <p:tgtEl>
                                          <p:spTgt spid="10"/>
                                        </p:tgtEl>
                                      </p:cBhvr>
                                    </p:animEffect>
                                    <p:anim calcmode="lin" valueType="num">
                                      <p:cBhvr>
                                        <p:cTn id="130" dur="68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1" dur="24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2" dur="249" tmFilter="0, 0; 0.125,0.2665; 0.25,0.4; 0.375,0.465; 0.5,0.5;  0.625,0.535; 0.75,0.6; 0.875,0.7335; 1,1">
                                          <p:stCondLst>
                                            <p:cond delay="249"/>
                                          </p:stCondLst>
                                        </p:cTn>
                                        <p:tgtEl>
                                          <p:spTgt spid="10"/>
                                        </p:tgtEl>
                                        <p:attrNameLst>
                                          <p:attrName>ppt_y</p:attrName>
                                        </p:attrNameLst>
                                      </p:cBhvr>
                                      <p:tavLst>
                                        <p:tav tm="0" fmla="#ppt_y-sin(pi*$)/9">
                                          <p:val>
                                            <p:fltVal val="0"/>
                                          </p:val>
                                        </p:tav>
                                        <p:tav tm="100000">
                                          <p:val>
                                            <p:fltVal val="1"/>
                                          </p:val>
                                        </p:tav>
                                      </p:tavLst>
                                    </p:anim>
                                    <p:anim calcmode="lin" valueType="num">
                                      <p:cBhvr>
                                        <p:cTn id="133" dur="124" tmFilter="0, 0; 0.125,0.2665; 0.25,0.4; 0.375,0.465; 0.5,0.5;  0.625,0.535; 0.75,0.6; 0.875,0.7335; 1,1">
                                          <p:stCondLst>
                                            <p:cond delay="497"/>
                                          </p:stCondLst>
                                        </p:cTn>
                                        <p:tgtEl>
                                          <p:spTgt spid="10"/>
                                        </p:tgtEl>
                                        <p:attrNameLst>
                                          <p:attrName>ppt_y</p:attrName>
                                        </p:attrNameLst>
                                      </p:cBhvr>
                                      <p:tavLst>
                                        <p:tav tm="0" fmla="#ppt_y-sin(pi*$)/27">
                                          <p:val>
                                            <p:fltVal val="0"/>
                                          </p:val>
                                        </p:tav>
                                        <p:tav tm="100000">
                                          <p:val>
                                            <p:fltVal val="1"/>
                                          </p:val>
                                        </p:tav>
                                      </p:tavLst>
                                    </p:anim>
                                    <p:anim calcmode="lin" valueType="num">
                                      <p:cBhvr>
                                        <p:cTn id="134" dur="62" tmFilter="0, 0; 0.125,0.2665; 0.25,0.4; 0.375,0.465; 0.5,0.5;  0.625,0.535; 0.75,0.6; 0.875,0.7335; 1,1">
                                          <p:stCondLst>
                                            <p:cond delay="621"/>
                                          </p:stCondLst>
                                        </p:cTn>
                                        <p:tgtEl>
                                          <p:spTgt spid="10"/>
                                        </p:tgtEl>
                                        <p:attrNameLst>
                                          <p:attrName>ppt_y</p:attrName>
                                        </p:attrNameLst>
                                      </p:cBhvr>
                                      <p:tavLst>
                                        <p:tav tm="0" fmla="#ppt_y-sin(pi*$)/81">
                                          <p:val>
                                            <p:fltVal val="0"/>
                                          </p:val>
                                        </p:tav>
                                        <p:tav tm="100000">
                                          <p:val>
                                            <p:fltVal val="1"/>
                                          </p:val>
                                        </p:tav>
                                      </p:tavLst>
                                    </p:anim>
                                    <p:animScale>
                                      <p:cBhvr>
                                        <p:cTn id="135" dur="10">
                                          <p:stCondLst>
                                            <p:cond delay="244"/>
                                          </p:stCondLst>
                                        </p:cTn>
                                        <p:tgtEl>
                                          <p:spTgt spid="10"/>
                                        </p:tgtEl>
                                      </p:cBhvr>
                                      <p:to x="100000" y="60000"/>
                                    </p:animScale>
                                    <p:animScale>
                                      <p:cBhvr>
                                        <p:cTn id="136" dur="62" decel="50000">
                                          <p:stCondLst>
                                            <p:cond delay="254"/>
                                          </p:stCondLst>
                                        </p:cTn>
                                        <p:tgtEl>
                                          <p:spTgt spid="10"/>
                                        </p:tgtEl>
                                      </p:cBhvr>
                                      <p:to x="100000" y="100000"/>
                                    </p:animScale>
                                    <p:animScale>
                                      <p:cBhvr>
                                        <p:cTn id="137" dur="10">
                                          <p:stCondLst>
                                            <p:cond delay="492"/>
                                          </p:stCondLst>
                                        </p:cTn>
                                        <p:tgtEl>
                                          <p:spTgt spid="10"/>
                                        </p:tgtEl>
                                      </p:cBhvr>
                                      <p:to x="100000" y="80000"/>
                                    </p:animScale>
                                    <p:animScale>
                                      <p:cBhvr>
                                        <p:cTn id="138" dur="62" decel="50000">
                                          <p:stCondLst>
                                            <p:cond delay="502"/>
                                          </p:stCondLst>
                                        </p:cTn>
                                        <p:tgtEl>
                                          <p:spTgt spid="10"/>
                                        </p:tgtEl>
                                      </p:cBhvr>
                                      <p:to x="100000" y="100000"/>
                                    </p:animScale>
                                    <p:animScale>
                                      <p:cBhvr>
                                        <p:cTn id="139" dur="10">
                                          <p:stCondLst>
                                            <p:cond delay="616"/>
                                          </p:stCondLst>
                                        </p:cTn>
                                        <p:tgtEl>
                                          <p:spTgt spid="10"/>
                                        </p:tgtEl>
                                      </p:cBhvr>
                                      <p:to x="100000" y="90000"/>
                                    </p:animScale>
                                    <p:animScale>
                                      <p:cBhvr>
                                        <p:cTn id="140" dur="62" decel="50000">
                                          <p:stCondLst>
                                            <p:cond delay="625"/>
                                          </p:stCondLst>
                                        </p:cTn>
                                        <p:tgtEl>
                                          <p:spTgt spid="10"/>
                                        </p:tgtEl>
                                      </p:cBhvr>
                                      <p:to x="100000" y="100000"/>
                                    </p:animScale>
                                    <p:animScale>
                                      <p:cBhvr>
                                        <p:cTn id="141" dur="10">
                                          <p:stCondLst>
                                            <p:cond delay="678"/>
                                          </p:stCondLst>
                                        </p:cTn>
                                        <p:tgtEl>
                                          <p:spTgt spid="10"/>
                                        </p:tgtEl>
                                      </p:cBhvr>
                                      <p:to x="100000" y="95000"/>
                                    </p:animScale>
                                    <p:animScale>
                                      <p:cBhvr>
                                        <p:cTn id="142" dur="62" decel="50000">
                                          <p:stCondLst>
                                            <p:cond delay="688"/>
                                          </p:stCondLst>
                                        </p:cTn>
                                        <p:tgtEl>
                                          <p:spTgt spid="10"/>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nodeType="click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wipe(down)">
                                      <p:cBhvr>
                                        <p:cTn id="147" dur="217">
                                          <p:stCondLst>
                                            <p:cond delay="0"/>
                                          </p:stCondLst>
                                        </p:cTn>
                                        <p:tgtEl>
                                          <p:spTgt spid="12"/>
                                        </p:tgtEl>
                                      </p:cBhvr>
                                    </p:animEffect>
                                    <p:anim calcmode="lin" valueType="num">
                                      <p:cBhvr>
                                        <p:cTn id="148"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9"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0"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151" dur="124"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152"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153" dur="10">
                                          <p:stCondLst>
                                            <p:cond delay="244"/>
                                          </p:stCondLst>
                                        </p:cTn>
                                        <p:tgtEl>
                                          <p:spTgt spid="12"/>
                                        </p:tgtEl>
                                      </p:cBhvr>
                                      <p:to x="100000" y="60000"/>
                                    </p:animScale>
                                    <p:animScale>
                                      <p:cBhvr>
                                        <p:cTn id="154" dur="62" decel="50000">
                                          <p:stCondLst>
                                            <p:cond delay="254"/>
                                          </p:stCondLst>
                                        </p:cTn>
                                        <p:tgtEl>
                                          <p:spTgt spid="12"/>
                                        </p:tgtEl>
                                      </p:cBhvr>
                                      <p:to x="100000" y="100000"/>
                                    </p:animScale>
                                    <p:animScale>
                                      <p:cBhvr>
                                        <p:cTn id="155" dur="10">
                                          <p:stCondLst>
                                            <p:cond delay="492"/>
                                          </p:stCondLst>
                                        </p:cTn>
                                        <p:tgtEl>
                                          <p:spTgt spid="12"/>
                                        </p:tgtEl>
                                      </p:cBhvr>
                                      <p:to x="100000" y="80000"/>
                                    </p:animScale>
                                    <p:animScale>
                                      <p:cBhvr>
                                        <p:cTn id="156" dur="62" decel="50000">
                                          <p:stCondLst>
                                            <p:cond delay="502"/>
                                          </p:stCondLst>
                                        </p:cTn>
                                        <p:tgtEl>
                                          <p:spTgt spid="12"/>
                                        </p:tgtEl>
                                      </p:cBhvr>
                                      <p:to x="100000" y="100000"/>
                                    </p:animScale>
                                    <p:animScale>
                                      <p:cBhvr>
                                        <p:cTn id="157" dur="10">
                                          <p:stCondLst>
                                            <p:cond delay="616"/>
                                          </p:stCondLst>
                                        </p:cTn>
                                        <p:tgtEl>
                                          <p:spTgt spid="12"/>
                                        </p:tgtEl>
                                      </p:cBhvr>
                                      <p:to x="100000" y="90000"/>
                                    </p:animScale>
                                    <p:animScale>
                                      <p:cBhvr>
                                        <p:cTn id="158" dur="62" decel="50000">
                                          <p:stCondLst>
                                            <p:cond delay="625"/>
                                          </p:stCondLst>
                                        </p:cTn>
                                        <p:tgtEl>
                                          <p:spTgt spid="12"/>
                                        </p:tgtEl>
                                      </p:cBhvr>
                                      <p:to x="100000" y="100000"/>
                                    </p:animScale>
                                    <p:animScale>
                                      <p:cBhvr>
                                        <p:cTn id="159" dur="10">
                                          <p:stCondLst>
                                            <p:cond delay="678"/>
                                          </p:stCondLst>
                                        </p:cTn>
                                        <p:tgtEl>
                                          <p:spTgt spid="12"/>
                                        </p:tgtEl>
                                      </p:cBhvr>
                                      <p:to x="100000" y="95000"/>
                                    </p:animScale>
                                    <p:animScale>
                                      <p:cBhvr>
                                        <p:cTn id="160" dur="62" decel="50000">
                                          <p:stCondLst>
                                            <p:cond delay="688"/>
                                          </p:stCondLst>
                                        </p:cTn>
                                        <p:tgtEl>
                                          <p:spTgt spid="1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145">
                                          <p:stCondLst>
                                            <p:cond delay="0"/>
                                          </p:stCondLst>
                                        </p:cTn>
                                        <p:tgtEl>
                                          <p:spTgt spid="15"/>
                                        </p:tgtEl>
                                      </p:cBhvr>
                                    </p:animEffect>
                                    <p:anim calcmode="lin" valueType="num">
                                      <p:cBhvr>
                                        <p:cTn id="16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6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6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69" dur="7">
                                          <p:stCondLst>
                                            <p:cond delay="162"/>
                                          </p:stCondLst>
                                        </p:cTn>
                                        <p:tgtEl>
                                          <p:spTgt spid="15"/>
                                        </p:tgtEl>
                                      </p:cBhvr>
                                      <p:to x="100000" y="60000"/>
                                    </p:animScale>
                                    <p:animScale>
                                      <p:cBhvr>
                                        <p:cTn id="170" dur="41" decel="50000">
                                          <p:stCondLst>
                                            <p:cond delay="169"/>
                                          </p:stCondLst>
                                        </p:cTn>
                                        <p:tgtEl>
                                          <p:spTgt spid="15"/>
                                        </p:tgtEl>
                                      </p:cBhvr>
                                      <p:to x="100000" y="100000"/>
                                    </p:animScale>
                                    <p:animScale>
                                      <p:cBhvr>
                                        <p:cTn id="171" dur="7">
                                          <p:stCondLst>
                                            <p:cond delay="328"/>
                                          </p:stCondLst>
                                        </p:cTn>
                                        <p:tgtEl>
                                          <p:spTgt spid="15"/>
                                        </p:tgtEl>
                                      </p:cBhvr>
                                      <p:to x="100000" y="80000"/>
                                    </p:animScale>
                                    <p:animScale>
                                      <p:cBhvr>
                                        <p:cTn id="172" dur="41" decel="50000">
                                          <p:stCondLst>
                                            <p:cond delay="335"/>
                                          </p:stCondLst>
                                        </p:cTn>
                                        <p:tgtEl>
                                          <p:spTgt spid="15"/>
                                        </p:tgtEl>
                                      </p:cBhvr>
                                      <p:to x="100000" y="100000"/>
                                    </p:animScale>
                                    <p:animScale>
                                      <p:cBhvr>
                                        <p:cTn id="173" dur="7">
                                          <p:stCondLst>
                                            <p:cond delay="410"/>
                                          </p:stCondLst>
                                        </p:cTn>
                                        <p:tgtEl>
                                          <p:spTgt spid="15"/>
                                        </p:tgtEl>
                                      </p:cBhvr>
                                      <p:to x="100000" y="90000"/>
                                    </p:animScale>
                                    <p:animScale>
                                      <p:cBhvr>
                                        <p:cTn id="174" dur="41" decel="50000">
                                          <p:stCondLst>
                                            <p:cond delay="417"/>
                                          </p:stCondLst>
                                        </p:cTn>
                                        <p:tgtEl>
                                          <p:spTgt spid="15"/>
                                        </p:tgtEl>
                                      </p:cBhvr>
                                      <p:to x="100000" y="100000"/>
                                    </p:animScale>
                                    <p:animScale>
                                      <p:cBhvr>
                                        <p:cTn id="175" dur="7">
                                          <p:stCondLst>
                                            <p:cond delay="452"/>
                                          </p:stCondLst>
                                        </p:cTn>
                                        <p:tgtEl>
                                          <p:spTgt spid="15"/>
                                        </p:tgtEl>
                                      </p:cBhvr>
                                      <p:to x="100000" y="95000"/>
                                    </p:animScale>
                                    <p:animScale>
                                      <p:cBhvr>
                                        <p:cTn id="176" dur="41" decel="50000">
                                          <p:stCondLst>
                                            <p:cond delay="459"/>
                                          </p:stCondLst>
                                        </p:cTn>
                                        <p:tgtEl>
                                          <p:spTgt spid="15"/>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14"/>
                                        </p:tgtEl>
                                        <p:attrNameLst>
                                          <p:attrName>style.visibility</p:attrName>
                                        </p:attrNameLst>
                                      </p:cBhvr>
                                      <p:to>
                                        <p:strVal val="visible"/>
                                      </p:to>
                                    </p:set>
                                    <p:animEffect transition="in" filter="wipe(down)">
                                      <p:cBhvr>
                                        <p:cTn id="179" dur="217">
                                          <p:stCondLst>
                                            <p:cond delay="0"/>
                                          </p:stCondLst>
                                        </p:cTn>
                                        <p:tgtEl>
                                          <p:spTgt spid="14"/>
                                        </p:tgtEl>
                                      </p:cBhvr>
                                    </p:animEffect>
                                    <p:anim calcmode="lin" valueType="num">
                                      <p:cBhvr>
                                        <p:cTn id="180"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1"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2"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183"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184"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185" dur="10">
                                          <p:stCondLst>
                                            <p:cond delay="244"/>
                                          </p:stCondLst>
                                        </p:cTn>
                                        <p:tgtEl>
                                          <p:spTgt spid="14"/>
                                        </p:tgtEl>
                                      </p:cBhvr>
                                      <p:to x="100000" y="60000"/>
                                    </p:animScale>
                                    <p:animScale>
                                      <p:cBhvr>
                                        <p:cTn id="186" dur="62" decel="50000">
                                          <p:stCondLst>
                                            <p:cond delay="254"/>
                                          </p:stCondLst>
                                        </p:cTn>
                                        <p:tgtEl>
                                          <p:spTgt spid="14"/>
                                        </p:tgtEl>
                                      </p:cBhvr>
                                      <p:to x="100000" y="100000"/>
                                    </p:animScale>
                                    <p:animScale>
                                      <p:cBhvr>
                                        <p:cTn id="187" dur="10">
                                          <p:stCondLst>
                                            <p:cond delay="492"/>
                                          </p:stCondLst>
                                        </p:cTn>
                                        <p:tgtEl>
                                          <p:spTgt spid="14"/>
                                        </p:tgtEl>
                                      </p:cBhvr>
                                      <p:to x="100000" y="80000"/>
                                    </p:animScale>
                                    <p:animScale>
                                      <p:cBhvr>
                                        <p:cTn id="188" dur="62" decel="50000">
                                          <p:stCondLst>
                                            <p:cond delay="502"/>
                                          </p:stCondLst>
                                        </p:cTn>
                                        <p:tgtEl>
                                          <p:spTgt spid="14"/>
                                        </p:tgtEl>
                                      </p:cBhvr>
                                      <p:to x="100000" y="100000"/>
                                    </p:animScale>
                                    <p:animScale>
                                      <p:cBhvr>
                                        <p:cTn id="189" dur="10">
                                          <p:stCondLst>
                                            <p:cond delay="616"/>
                                          </p:stCondLst>
                                        </p:cTn>
                                        <p:tgtEl>
                                          <p:spTgt spid="14"/>
                                        </p:tgtEl>
                                      </p:cBhvr>
                                      <p:to x="100000" y="90000"/>
                                    </p:animScale>
                                    <p:animScale>
                                      <p:cBhvr>
                                        <p:cTn id="190" dur="62" decel="50000">
                                          <p:stCondLst>
                                            <p:cond delay="625"/>
                                          </p:stCondLst>
                                        </p:cTn>
                                        <p:tgtEl>
                                          <p:spTgt spid="14"/>
                                        </p:tgtEl>
                                      </p:cBhvr>
                                      <p:to x="100000" y="100000"/>
                                    </p:animScale>
                                    <p:animScale>
                                      <p:cBhvr>
                                        <p:cTn id="191" dur="10">
                                          <p:stCondLst>
                                            <p:cond delay="678"/>
                                          </p:stCondLst>
                                        </p:cTn>
                                        <p:tgtEl>
                                          <p:spTgt spid="14"/>
                                        </p:tgtEl>
                                      </p:cBhvr>
                                      <p:to x="100000" y="95000"/>
                                    </p:animScale>
                                    <p:animScale>
                                      <p:cBhvr>
                                        <p:cTn id="192" dur="62" decel="50000">
                                          <p:stCondLst>
                                            <p:cond delay="688"/>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Pharmacogenetics</a:t>
            </a:r>
          </a:p>
        </p:txBody>
      </p:sp>
      <p:sp>
        <p:nvSpPr>
          <p:cNvPr id="3" name="Content Placeholder 2"/>
          <p:cNvSpPr>
            <a:spLocks noGrp="1"/>
          </p:cNvSpPr>
          <p:nvPr>
            <p:ph idx="1"/>
          </p:nvPr>
        </p:nvSpPr>
        <p:spPr>
          <a:xfrm>
            <a:off x="8898835" y="1392563"/>
            <a:ext cx="2979377" cy="4389963"/>
          </a:xfrm>
        </p:spPr>
        <p:txBody>
          <a:bodyPr>
            <a:normAutofit lnSpcReduction="10000"/>
          </a:bodyPr>
          <a:lstStyle/>
          <a:p>
            <a:pPr lvl="0"/>
            <a:r>
              <a:rPr lang="en-US" sz="2200" dirty="0"/>
              <a:t>Ability to order medications for pharmacogenetics array tests</a:t>
            </a:r>
          </a:p>
          <a:p>
            <a:r>
              <a:rPr lang="en-US" sz="2200" dirty="0"/>
              <a:t>Rules to determine medication responses depending on found mutations</a:t>
            </a:r>
          </a:p>
          <a:p>
            <a:pPr lvl="0"/>
            <a:r>
              <a:rPr lang="en-US" sz="2200" dirty="0"/>
              <a:t>Allows the ordering of array tests with specific mutations based on the pharmacogenetics array test that was ordered</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7" name="Picture 6"/>
          <p:cNvPicPr>
            <a:picLocks noChangeAspect="1"/>
          </p:cNvPicPr>
          <p:nvPr/>
        </p:nvPicPr>
        <p:blipFill>
          <a:blip r:embed="rId2"/>
          <a:stretch>
            <a:fillRect/>
          </a:stretch>
        </p:blipFill>
        <p:spPr>
          <a:xfrm>
            <a:off x="237579" y="1392563"/>
            <a:ext cx="8661256" cy="4578737"/>
          </a:xfrm>
          <a:prstGeom prst="rect">
            <a:avLst/>
          </a:prstGeom>
        </p:spPr>
      </p:pic>
    </p:spTree>
    <p:extLst>
      <p:ext uri="{BB962C8B-B14F-4D97-AF65-F5344CB8AC3E}">
        <p14:creationId xmlns:p14="http://schemas.microsoft.com/office/powerpoint/2010/main" val="323431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going - SoftGenomics Extensions</a:t>
            </a:r>
          </a:p>
        </p:txBody>
      </p:sp>
      <p:sp>
        <p:nvSpPr>
          <p:cNvPr id="3" name="Content Placeholder 2"/>
          <p:cNvSpPr>
            <a:spLocks noGrp="1"/>
          </p:cNvSpPr>
          <p:nvPr>
            <p:ph idx="1"/>
          </p:nvPr>
        </p:nvSpPr>
        <p:spPr/>
        <p:txBody>
          <a:bodyPr/>
          <a:lstStyle/>
          <a:p>
            <a:r>
              <a:rPr lang="en-US" dirty="0"/>
              <a:t>Additional functionality for Genomics Labs will be available in following optional modules:</a:t>
            </a:r>
          </a:p>
          <a:p>
            <a:pPr lvl="1"/>
            <a:endParaRPr lang="en-US" dirty="0"/>
          </a:p>
          <a:p>
            <a:pPr lvl="1"/>
            <a:r>
              <a:rPr lang="en-US" dirty="0" err="1"/>
              <a:t>SoftTrack</a:t>
            </a:r>
            <a:r>
              <a:rPr lang="en-US" dirty="0"/>
              <a:t> for Mobile Processing </a:t>
            </a:r>
          </a:p>
          <a:p>
            <a:pPr lvl="1"/>
            <a:endParaRPr lang="en-US" dirty="0"/>
          </a:p>
          <a:p>
            <a:pPr lvl="1"/>
            <a:r>
              <a:rPr lang="en-US" dirty="0"/>
              <a:t>NGS Console for Processing NGS Pipelines</a:t>
            </a:r>
          </a:p>
          <a:p>
            <a:pPr lvl="1"/>
            <a:endParaRPr lang="en-US" dirty="0"/>
          </a:p>
          <a:p>
            <a:pPr lvl="1"/>
            <a:r>
              <a:rPr lang="en-US" dirty="0"/>
              <a:t>Genomic Data Portal </a:t>
            </a:r>
          </a:p>
          <a:p>
            <a:endParaRPr lang="en-US" dirty="0"/>
          </a:p>
        </p:txBody>
      </p:sp>
    </p:spTree>
    <p:extLst>
      <p:ext uri="{BB962C8B-B14F-4D97-AF65-F5344CB8AC3E}">
        <p14:creationId xmlns:p14="http://schemas.microsoft.com/office/powerpoint/2010/main" val="80651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Mobile Processing</a:t>
            </a:r>
          </a:p>
        </p:txBody>
      </p:sp>
      <p:sp>
        <p:nvSpPr>
          <p:cNvPr id="3" name="Content Placeholder 2"/>
          <p:cNvSpPr>
            <a:spLocks noGrp="1"/>
          </p:cNvSpPr>
          <p:nvPr>
            <p:ph idx="1"/>
          </p:nvPr>
        </p:nvSpPr>
        <p:spPr>
          <a:xfrm>
            <a:off x="8898835" y="1392563"/>
            <a:ext cx="2979377" cy="4389963"/>
          </a:xfrm>
        </p:spPr>
        <p:txBody>
          <a:bodyPr>
            <a:normAutofit/>
          </a:bodyPr>
          <a:lstStyle/>
          <a:p>
            <a:r>
              <a:rPr lang="pl-PL" sz="2400" dirty="0">
                <a:solidFill>
                  <a:schemeClr val="tx1">
                    <a:lumMod val="65000"/>
                    <a:lumOff val="35000"/>
                  </a:schemeClr>
                </a:solidFill>
              </a:rPr>
              <a:t>Mobile Processing of SoftGenomics materials via Soft</a:t>
            </a:r>
            <a:r>
              <a:rPr lang="en-US" sz="2400" dirty="0">
                <a:solidFill>
                  <a:schemeClr val="tx1">
                    <a:lumMod val="65000"/>
                    <a:lumOff val="35000"/>
                  </a:schemeClr>
                </a:solidFill>
              </a:rPr>
              <a:t>Track</a:t>
            </a:r>
            <a:r>
              <a:rPr lang="pl-PL" sz="2400" dirty="0">
                <a:solidFill>
                  <a:schemeClr val="tx1">
                    <a:lumMod val="65000"/>
                    <a:lumOff val="35000"/>
                  </a:schemeClr>
                </a:solidFill>
              </a:rPr>
              <a:t> module</a:t>
            </a:r>
          </a:p>
          <a:p>
            <a:r>
              <a:rPr lang="pl-PL" sz="2400" dirty="0">
                <a:solidFill>
                  <a:schemeClr val="tx1">
                    <a:lumMod val="65000"/>
                    <a:lumOff val="35000"/>
                  </a:schemeClr>
                </a:solidFill>
              </a:rPr>
              <a:t>P</a:t>
            </a:r>
            <a:r>
              <a:rPr lang="en-US" sz="2400" dirty="0" err="1">
                <a:solidFill>
                  <a:schemeClr val="tx1">
                    <a:lumMod val="65000"/>
                    <a:lumOff val="35000"/>
                  </a:schemeClr>
                </a:solidFill>
              </a:rPr>
              <a:t>rocessing</a:t>
            </a:r>
            <a:r>
              <a:rPr lang="en-US" sz="2400" dirty="0">
                <a:solidFill>
                  <a:schemeClr val="tx1">
                    <a:lumMod val="65000"/>
                    <a:lumOff val="35000"/>
                  </a:schemeClr>
                </a:solidFill>
              </a:rPr>
              <a:t> of samples, cultures, slides and transfer them between departments</a:t>
            </a:r>
          </a:p>
          <a:p>
            <a:r>
              <a:rPr lang="pl-PL" sz="2400" dirty="0">
                <a:solidFill>
                  <a:schemeClr val="tx1">
                    <a:lumMod val="65000"/>
                    <a:lumOff val="35000"/>
                  </a:schemeClr>
                </a:solidFill>
              </a:rPr>
              <a:t>Ability </a:t>
            </a:r>
            <a:r>
              <a:rPr lang="en-US" sz="2400" dirty="0">
                <a:solidFill>
                  <a:schemeClr val="tx1">
                    <a:lumMod val="65000"/>
                    <a:lumOff val="35000"/>
                  </a:schemeClr>
                </a:solidFill>
              </a:rPr>
              <a:t>to put cultures on worksheet/plate</a:t>
            </a:r>
          </a:p>
          <a:p>
            <a:endParaRPr lang="en-US" sz="2400" dirty="0">
              <a:solidFill>
                <a:schemeClr val="tx1">
                  <a:lumMod val="65000"/>
                  <a:lumOff val="35000"/>
                </a:schemeClr>
              </a:solidFill>
            </a:endParaRP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11" name="Picture 10">
            <a:extLst>
              <a:ext uri="{FF2B5EF4-FFF2-40B4-BE49-F238E27FC236}">
                <a16:creationId xmlns:a16="http://schemas.microsoft.com/office/drawing/2014/main" id="{E7F94683-F4D3-4DB8-B728-F90748E66CEB}"/>
              </a:ext>
            </a:extLst>
          </p:cNvPr>
          <p:cNvPicPr>
            <a:picLocks noChangeAspect="1"/>
          </p:cNvPicPr>
          <p:nvPr/>
        </p:nvPicPr>
        <p:blipFill>
          <a:blip r:embed="rId2"/>
          <a:stretch>
            <a:fillRect/>
          </a:stretch>
        </p:blipFill>
        <p:spPr>
          <a:xfrm>
            <a:off x="313786" y="1392563"/>
            <a:ext cx="8388221" cy="4575393"/>
          </a:xfrm>
          <a:prstGeom prst="rect">
            <a:avLst/>
          </a:prstGeom>
        </p:spPr>
      </p:pic>
    </p:spTree>
    <p:extLst>
      <p:ext uri="{BB962C8B-B14F-4D97-AF65-F5344CB8AC3E}">
        <p14:creationId xmlns:p14="http://schemas.microsoft.com/office/powerpoint/2010/main" val="1278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Mobile Processing</a:t>
            </a:r>
          </a:p>
        </p:txBody>
      </p:sp>
      <p:sp>
        <p:nvSpPr>
          <p:cNvPr id="3" name="Content Placeholder 2"/>
          <p:cNvSpPr>
            <a:spLocks noGrp="1"/>
          </p:cNvSpPr>
          <p:nvPr>
            <p:ph idx="1"/>
          </p:nvPr>
        </p:nvSpPr>
        <p:spPr>
          <a:xfrm>
            <a:off x="8898835" y="1392563"/>
            <a:ext cx="2979377" cy="4389963"/>
          </a:xfrm>
        </p:spPr>
        <p:txBody>
          <a:bodyPr>
            <a:normAutofit/>
          </a:bodyPr>
          <a:lstStyle/>
          <a:p>
            <a:r>
              <a:rPr lang="en-US" sz="2400" dirty="0">
                <a:solidFill>
                  <a:schemeClr val="tx1">
                    <a:lumMod val="65000"/>
                    <a:lumOff val="35000"/>
                  </a:schemeClr>
                </a:solidFill>
              </a:rPr>
              <a:t>The user can perform specimen and product activities including DNA extraction, </a:t>
            </a:r>
            <a:r>
              <a:rPr lang="en-US" sz="2400" dirty="0" err="1">
                <a:solidFill>
                  <a:schemeClr val="tx1">
                    <a:lumMod val="65000"/>
                    <a:lumOff val="35000"/>
                  </a:schemeClr>
                </a:solidFill>
              </a:rPr>
              <a:t>aliquoting</a:t>
            </a:r>
            <a:r>
              <a:rPr lang="en-US" sz="2400" dirty="0">
                <a:solidFill>
                  <a:schemeClr val="tx1">
                    <a:lumMod val="65000"/>
                    <a:lumOff val="35000"/>
                  </a:schemeClr>
                </a:solidFill>
              </a:rPr>
              <a:t> and storage assignment</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86" y="1505135"/>
            <a:ext cx="7956732" cy="4351338"/>
          </a:xfrm>
          <a:prstGeom prst="rect">
            <a:avLst/>
          </a:prstGeom>
        </p:spPr>
      </p:pic>
      <p:pic>
        <p:nvPicPr>
          <p:cNvPr id="8" name="Picture 7">
            <a:extLst>
              <a:ext uri="{FF2B5EF4-FFF2-40B4-BE49-F238E27FC236}">
                <a16:creationId xmlns:a16="http://schemas.microsoft.com/office/drawing/2014/main" id="{D7554B63-1C3D-42E1-9A26-D5360360B6EA}"/>
              </a:ext>
            </a:extLst>
          </p:cNvPr>
          <p:cNvPicPr>
            <a:picLocks noChangeAspect="1"/>
          </p:cNvPicPr>
          <p:nvPr/>
        </p:nvPicPr>
        <p:blipFill>
          <a:blip r:embed="rId3"/>
          <a:stretch>
            <a:fillRect/>
          </a:stretch>
        </p:blipFill>
        <p:spPr>
          <a:xfrm>
            <a:off x="4554380" y="2326909"/>
            <a:ext cx="4448556" cy="4038897"/>
          </a:xfrm>
          <a:prstGeom prst="rect">
            <a:avLst/>
          </a:prstGeom>
        </p:spPr>
      </p:pic>
    </p:spTree>
    <p:extLst>
      <p:ext uri="{BB962C8B-B14F-4D97-AF65-F5344CB8AC3E}">
        <p14:creationId xmlns:p14="http://schemas.microsoft.com/office/powerpoint/2010/main" val="17648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Mobile Processing</a:t>
            </a:r>
          </a:p>
        </p:txBody>
      </p:sp>
      <p:sp>
        <p:nvSpPr>
          <p:cNvPr id="3" name="Content Placeholder 2"/>
          <p:cNvSpPr>
            <a:spLocks noGrp="1"/>
          </p:cNvSpPr>
          <p:nvPr>
            <p:ph idx="1"/>
          </p:nvPr>
        </p:nvSpPr>
        <p:spPr>
          <a:xfrm>
            <a:off x="8898835" y="1392563"/>
            <a:ext cx="2979377" cy="4389963"/>
          </a:xfrm>
        </p:spPr>
        <p:txBody>
          <a:bodyPr>
            <a:normAutofit fontScale="92500"/>
          </a:bodyPr>
          <a:lstStyle/>
          <a:p>
            <a:r>
              <a:rPr lang="en-US" sz="2400" dirty="0">
                <a:solidFill>
                  <a:schemeClr val="tx1">
                    <a:lumMod val="65000"/>
                    <a:lumOff val="35000"/>
                  </a:schemeClr>
                </a:solidFill>
              </a:rPr>
              <a:t>User can build plate map, adding samples, controls and reagents.</a:t>
            </a:r>
          </a:p>
          <a:p>
            <a:r>
              <a:rPr lang="en-US" sz="2400" dirty="0">
                <a:solidFill>
                  <a:schemeClr val="tx1">
                    <a:lumMod val="65000"/>
                    <a:lumOff val="35000"/>
                  </a:schemeClr>
                </a:solidFill>
              </a:rPr>
              <a:t>During execution of processing steps on the plate, user can add reagents that are required for particular step</a:t>
            </a:r>
          </a:p>
          <a:p>
            <a:r>
              <a:rPr lang="en-US" sz="2400" dirty="0">
                <a:solidFill>
                  <a:schemeClr val="tx1">
                    <a:lumMod val="65000"/>
                    <a:lumOff val="35000"/>
                  </a:schemeClr>
                </a:solidFill>
              </a:rPr>
              <a:t>Zoom functionality is available to make navigation easier on smaller screens</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pic>
        <p:nvPicPr>
          <p:cNvPr id="10" name="Picture 9">
            <a:extLst>
              <a:ext uri="{FF2B5EF4-FFF2-40B4-BE49-F238E27FC236}">
                <a16:creationId xmlns:a16="http://schemas.microsoft.com/office/drawing/2014/main" id="{01921A43-86EE-4209-B298-313581A0E855}"/>
              </a:ext>
            </a:extLst>
          </p:cNvPr>
          <p:cNvPicPr>
            <a:picLocks noChangeAspect="1"/>
          </p:cNvPicPr>
          <p:nvPr/>
        </p:nvPicPr>
        <p:blipFill>
          <a:blip r:embed="rId2"/>
          <a:stretch>
            <a:fillRect/>
          </a:stretch>
        </p:blipFill>
        <p:spPr>
          <a:xfrm>
            <a:off x="380576" y="1860339"/>
            <a:ext cx="6190093" cy="4809173"/>
          </a:xfrm>
          <a:prstGeom prst="rect">
            <a:avLst/>
          </a:prstGeom>
        </p:spPr>
      </p:pic>
      <p:pic>
        <p:nvPicPr>
          <p:cNvPr id="11" name="Picture 10">
            <a:extLst>
              <a:ext uri="{FF2B5EF4-FFF2-40B4-BE49-F238E27FC236}">
                <a16:creationId xmlns:a16="http://schemas.microsoft.com/office/drawing/2014/main" id="{FF46C704-E019-41A8-AF32-9608AF604F39}"/>
              </a:ext>
            </a:extLst>
          </p:cNvPr>
          <p:cNvPicPr>
            <a:picLocks noChangeAspect="1"/>
          </p:cNvPicPr>
          <p:nvPr/>
        </p:nvPicPr>
        <p:blipFill>
          <a:blip r:embed="rId3"/>
          <a:stretch>
            <a:fillRect/>
          </a:stretch>
        </p:blipFill>
        <p:spPr>
          <a:xfrm>
            <a:off x="4837006" y="1531710"/>
            <a:ext cx="4132875" cy="3210891"/>
          </a:xfrm>
          <a:prstGeom prst="rect">
            <a:avLst/>
          </a:prstGeom>
        </p:spPr>
      </p:pic>
    </p:spTree>
    <p:extLst>
      <p:ext uri="{BB962C8B-B14F-4D97-AF65-F5344CB8AC3E}">
        <p14:creationId xmlns:p14="http://schemas.microsoft.com/office/powerpoint/2010/main" val="1725628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NGS Console</a:t>
            </a:r>
          </a:p>
        </p:txBody>
      </p:sp>
      <p:sp>
        <p:nvSpPr>
          <p:cNvPr id="3" name="Content Placeholder 2"/>
          <p:cNvSpPr>
            <a:spLocks noGrp="1"/>
          </p:cNvSpPr>
          <p:nvPr>
            <p:ph idx="1"/>
          </p:nvPr>
        </p:nvSpPr>
        <p:spPr>
          <a:xfrm>
            <a:off x="8898835" y="1392563"/>
            <a:ext cx="2979377" cy="4389963"/>
          </a:xfrm>
        </p:spPr>
        <p:txBody>
          <a:bodyPr>
            <a:normAutofit fontScale="85000" lnSpcReduction="20000"/>
          </a:bodyPr>
          <a:lstStyle/>
          <a:p>
            <a:r>
              <a:rPr lang="en-US" sz="2400" dirty="0">
                <a:solidFill>
                  <a:schemeClr val="tx1">
                    <a:lumMod val="65000"/>
                    <a:lumOff val="35000"/>
                  </a:schemeClr>
                </a:solidFill>
              </a:rPr>
              <a:t>NGS console is optional module with </a:t>
            </a:r>
            <a:r>
              <a:rPr lang="en-US" sz="2400" dirty="0" err="1">
                <a:solidFill>
                  <a:schemeClr val="tx1">
                    <a:lumMod val="65000"/>
                    <a:lumOff val="35000"/>
                  </a:schemeClr>
                </a:solidFill>
              </a:rPr>
              <a:t>SoftGeneomics</a:t>
            </a:r>
            <a:r>
              <a:rPr lang="en-US" sz="2400" dirty="0">
                <a:solidFill>
                  <a:schemeClr val="tx1">
                    <a:lumMod val="65000"/>
                    <a:lumOff val="35000"/>
                  </a:schemeClr>
                </a:solidFill>
              </a:rPr>
              <a:t> to monitor processing NGS files through NGS Pipelines</a:t>
            </a:r>
          </a:p>
          <a:p>
            <a:endParaRPr lang="en-US" sz="2400" dirty="0">
              <a:solidFill>
                <a:schemeClr val="tx1">
                  <a:lumMod val="65000"/>
                  <a:lumOff val="35000"/>
                </a:schemeClr>
              </a:solidFill>
            </a:endParaRPr>
          </a:p>
          <a:p>
            <a:r>
              <a:rPr lang="en-US" sz="2400" dirty="0">
                <a:solidFill>
                  <a:schemeClr val="tx1">
                    <a:lumMod val="65000"/>
                    <a:lumOff val="35000"/>
                  </a:schemeClr>
                </a:solidFill>
              </a:rPr>
              <a:t>NGS Files are processed for mutations/genes indicated for Genomics Tests</a:t>
            </a:r>
          </a:p>
          <a:p>
            <a:endParaRPr lang="en-US" sz="2400" dirty="0">
              <a:solidFill>
                <a:schemeClr val="tx1">
                  <a:lumMod val="65000"/>
                  <a:lumOff val="35000"/>
                </a:schemeClr>
              </a:solidFill>
            </a:endParaRPr>
          </a:p>
          <a:p>
            <a:r>
              <a:rPr lang="en-US" sz="2400" dirty="0">
                <a:solidFill>
                  <a:schemeClr val="tx1">
                    <a:lumMod val="65000"/>
                    <a:lumOff val="35000"/>
                  </a:schemeClr>
                </a:solidFill>
              </a:rPr>
              <a:t>NGS Files are processed according to NGS pipelines assigned to actions in SoftGenomics Setup</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6" y="1629053"/>
            <a:ext cx="8585048" cy="4203097"/>
          </a:xfrm>
          <a:prstGeom prst="rect">
            <a:avLst/>
          </a:prstGeom>
        </p:spPr>
      </p:pic>
    </p:spTree>
    <p:extLst>
      <p:ext uri="{BB962C8B-B14F-4D97-AF65-F5344CB8AC3E}">
        <p14:creationId xmlns:p14="http://schemas.microsoft.com/office/powerpoint/2010/main" val="12988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 Console – FASTQ Quality Check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895" y="1587500"/>
            <a:ext cx="9394210" cy="4589463"/>
          </a:xfrm>
        </p:spPr>
      </p:pic>
    </p:spTree>
    <p:extLst>
      <p:ext uri="{BB962C8B-B14F-4D97-AF65-F5344CB8AC3E}">
        <p14:creationId xmlns:p14="http://schemas.microsoft.com/office/powerpoint/2010/main" val="241988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NGS Console – Alignment &amp; BAM post-process</a:t>
            </a:r>
          </a:p>
        </p:txBody>
      </p:sp>
      <p:sp>
        <p:nvSpPr>
          <p:cNvPr id="3" name="Content Placeholder 2"/>
          <p:cNvSpPr>
            <a:spLocks noGrp="1"/>
          </p:cNvSpPr>
          <p:nvPr>
            <p:ph idx="1"/>
          </p:nvPr>
        </p:nvSpPr>
        <p:spPr>
          <a:xfrm>
            <a:off x="8898835" y="1392563"/>
            <a:ext cx="2979377" cy="4389963"/>
          </a:xfrm>
        </p:spPr>
        <p:txBody>
          <a:bodyPr>
            <a:normAutofit fontScale="92500" lnSpcReduction="20000"/>
          </a:bodyPr>
          <a:lstStyle/>
          <a:p>
            <a:r>
              <a:rPr lang="en-US" sz="2400" dirty="0">
                <a:solidFill>
                  <a:schemeClr val="tx1">
                    <a:lumMod val="65000"/>
                    <a:lumOff val="35000"/>
                  </a:schemeClr>
                </a:solidFill>
              </a:rPr>
              <a:t>Pipelines use the following public databases:</a:t>
            </a:r>
          </a:p>
          <a:p>
            <a:pPr lvl="1"/>
            <a:r>
              <a:rPr lang="en-US" sz="2000" dirty="0" err="1">
                <a:solidFill>
                  <a:schemeClr val="tx1">
                    <a:lumMod val="65000"/>
                    <a:lumOff val="35000"/>
                  </a:schemeClr>
                </a:solidFill>
              </a:rPr>
              <a:t>gnomAD</a:t>
            </a:r>
            <a:endParaRPr lang="en-US" sz="2000" dirty="0">
              <a:solidFill>
                <a:schemeClr val="tx1">
                  <a:lumMod val="65000"/>
                  <a:lumOff val="35000"/>
                </a:schemeClr>
              </a:solidFill>
            </a:endParaRPr>
          </a:p>
          <a:p>
            <a:pPr lvl="1"/>
            <a:r>
              <a:rPr lang="en-US" sz="2000" dirty="0" err="1">
                <a:solidFill>
                  <a:schemeClr val="tx1">
                    <a:lumMod val="65000"/>
                    <a:lumOff val="35000"/>
                  </a:schemeClr>
                </a:solidFill>
              </a:rPr>
              <a:t>ExAC</a:t>
            </a:r>
            <a:endParaRPr lang="en-US" sz="2000" dirty="0">
              <a:solidFill>
                <a:schemeClr val="tx1">
                  <a:lumMod val="65000"/>
                  <a:lumOff val="35000"/>
                </a:schemeClr>
              </a:solidFill>
            </a:endParaRPr>
          </a:p>
          <a:p>
            <a:pPr lvl="1"/>
            <a:r>
              <a:rPr lang="en-US" sz="2000" dirty="0">
                <a:solidFill>
                  <a:schemeClr val="tx1">
                    <a:lumMod val="65000"/>
                    <a:lumOff val="35000"/>
                  </a:schemeClr>
                </a:solidFill>
              </a:rPr>
              <a:t>1000 Genomes</a:t>
            </a:r>
          </a:p>
          <a:p>
            <a:pPr lvl="1"/>
            <a:r>
              <a:rPr lang="en-US" sz="2000" dirty="0">
                <a:solidFill>
                  <a:schemeClr val="tx1">
                    <a:lumMod val="65000"/>
                    <a:lumOff val="35000"/>
                  </a:schemeClr>
                </a:solidFill>
              </a:rPr>
              <a:t>ESC6500</a:t>
            </a:r>
          </a:p>
          <a:p>
            <a:pPr lvl="1"/>
            <a:r>
              <a:rPr lang="en-US" sz="2000" dirty="0">
                <a:solidFill>
                  <a:schemeClr val="tx1">
                    <a:lumMod val="65000"/>
                    <a:lumOff val="35000"/>
                  </a:schemeClr>
                </a:solidFill>
              </a:rPr>
              <a:t>MITOMAP</a:t>
            </a:r>
          </a:p>
          <a:p>
            <a:pPr lvl="1"/>
            <a:r>
              <a:rPr lang="en-US" sz="2000" dirty="0" err="1">
                <a:solidFill>
                  <a:schemeClr val="tx1">
                    <a:lumMod val="65000"/>
                    <a:lumOff val="35000"/>
                  </a:schemeClr>
                </a:solidFill>
              </a:rPr>
              <a:t>ClinVar</a:t>
            </a:r>
            <a:endParaRPr lang="en-US" sz="2000" dirty="0">
              <a:solidFill>
                <a:schemeClr val="tx1">
                  <a:lumMod val="65000"/>
                  <a:lumOff val="35000"/>
                </a:schemeClr>
              </a:solidFill>
            </a:endParaRPr>
          </a:p>
          <a:p>
            <a:pPr lvl="1"/>
            <a:r>
              <a:rPr lang="en-US" sz="2000" dirty="0">
                <a:solidFill>
                  <a:schemeClr val="tx1">
                    <a:lumMod val="65000"/>
                    <a:lumOff val="35000"/>
                  </a:schemeClr>
                </a:solidFill>
              </a:rPr>
              <a:t>Human Phenotype Ontology</a:t>
            </a:r>
          </a:p>
          <a:p>
            <a:pPr lvl="1"/>
            <a:r>
              <a:rPr lang="en-US" sz="2000" dirty="0" err="1">
                <a:solidFill>
                  <a:schemeClr val="tx1">
                    <a:lumMod val="65000"/>
                    <a:lumOff val="35000"/>
                  </a:schemeClr>
                </a:solidFill>
              </a:rPr>
              <a:t>dbSNP</a:t>
            </a:r>
            <a:endParaRPr lang="en-US" sz="2000" dirty="0">
              <a:solidFill>
                <a:schemeClr val="tx1">
                  <a:lumMod val="65000"/>
                  <a:lumOff val="35000"/>
                </a:schemeClr>
              </a:solidFill>
            </a:endParaRPr>
          </a:p>
          <a:p>
            <a:pPr lvl="1"/>
            <a:r>
              <a:rPr lang="en-US" sz="2000" dirty="0" err="1">
                <a:solidFill>
                  <a:schemeClr val="tx1">
                    <a:lumMod val="65000"/>
                    <a:lumOff val="35000"/>
                  </a:schemeClr>
                </a:solidFill>
              </a:rPr>
              <a:t>SnpEff</a:t>
            </a:r>
            <a:endParaRPr lang="en-US" sz="2000" dirty="0">
              <a:solidFill>
                <a:schemeClr val="tx1">
                  <a:lumMod val="65000"/>
                  <a:lumOff val="35000"/>
                </a:schemeClr>
              </a:solidFill>
            </a:endParaRPr>
          </a:p>
          <a:p>
            <a:pPr lvl="1"/>
            <a:r>
              <a:rPr lang="en-US" sz="2000" dirty="0">
                <a:solidFill>
                  <a:schemeClr val="tx1">
                    <a:lumMod val="65000"/>
                    <a:lumOff val="35000"/>
                  </a:schemeClr>
                </a:solidFill>
              </a:rPr>
              <a:t>GERP</a:t>
            </a:r>
          </a:p>
          <a:p>
            <a:pPr lvl="1"/>
            <a:r>
              <a:rPr lang="en-US" sz="2000" dirty="0">
                <a:solidFill>
                  <a:schemeClr val="tx1">
                    <a:lumMod val="65000"/>
                    <a:lumOff val="35000"/>
                  </a:schemeClr>
                </a:solidFill>
              </a:rPr>
              <a:t>SIFT</a:t>
            </a:r>
          </a:p>
          <a:p>
            <a:pPr lvl="1"/>
            <a:r>
              <a:rPr lang="en-US" sz="2000" dirty="0" err="1">
                <a:solidFill>
                  <a:schemeClr val="tx1">
                    <a:lumMod val="65000"/>
                    <a:lumOff val="35000"/>
                  </a:schemeClr>
                </a:solidFill>
              </a:rPr>
              <a:t>PhastCons</a:t>
            </a:r>
            <a:endParaRPr lang="en-US" sz="20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6" y="1626121"/>
            <a:ext cx="8650189" cy="4377114"/>
          </a:xfrm>
          <a:prstGeom prst="rect">
            <a:avLst/>
          </a:prstGeom>
        </p:spPr>
      </p:pic>
    </p:spTree>
    <p:extLst>
      <p:ext uri="{BB962C8B-B14F-4D97-AF65-F5344CB8AC3E}">
        <p14:creationId xmlns:p14="http://schemas.microsoft.com/office/powerpoint/2010/main" val="4050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 to Genomics</a:t>
            </a:r>
          </a:p>
        </p:txBody>
      </p:sp>
      <p:sp>
        <p:nvSpPr>
          <p:cNvPr id="3" name="Content Placeholder 2"/>
          <p:cNvSpPr>
            <a:spLocks noGrp="1"/>
          </p:cNvSpPr>
          <p:nvPr>
            <p:ph idx="1"/>
          </p:nvPr>
        </p:nvSpPr>
        <p:spPr/>
        <p:txBody>
          <a:bodyPr/>
          <a:lstStyle/>
          <a:p>
            <a:r>
              <a:rPr lang="en-US" dirty="0"/>
              <a:t>Where we began</a:t>
            </a:r>
          </a:p>
          <a:p>
            <a:pPr lvl="1"/>
            <a:r>
              <a:rPr lang="en-US" dirty="0"/>
              <a:t>Two Labs, One Goal</a:t>
            </a:r>
          </a:p>
          <a:p>
            <a:pPr lvl="1"/>
            <a:endParaRPr lang="en-US" dirty="0"/>
          </a:p>
          <a:p>
            <a:r>
              <a:rPr lang="en-US" dirty="0"/>
              <a:t>Where we are now</a:t>
            </a:r>
          </a:p>
          <a:p>
            <a:pPr lvl="1"/>
            <a:r>
              <a:rPr lang="en-US" dirty="0"/>
              <a:t>SoftGenomics</a:t>
            </a:r>
          </a:p>
          <a:p>
            <a:pPr lvl="1"/>
            <a:endParaRPr lang="en-US" dirty="0"/>
          </a:p>
          <a:p>
            <a:r>
              <a:rPr lang="en-US" dirty="0"/>
              <a:t>Where we are going</a:t>
            </a:r>
          </a:p>
          <a:p>
            <a:pPr lvl="1"/>
            <a:r>
              <a:rPr lang="en-US" dirty="0"/>
              <a:t>SoftGenomics Extensions</a:t>
            </a:r>
          </a:p>
        </p:txBody>
      </p:sp>
    </p:spTree>
    <p:extLst>
      <p:ext uri="{BB962C8B-B14F-4D97-AF65-F5344CB8AC3E}">
        <p14:creationId xmlns:p14="http://schemas.microsoft.com/office/powerpoint/2010/main" val="38613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 Console – Variant Calling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897" y="1587500"/>
            <a:ext cx="9384206" cy="4589463"/>
          </a:xfrm>
        </p:spPr>
      </p:pic>
    </p:spTree>
    <p:extLst>
      <p:ext uri="{BB962C8B-B14F-4D97-AF65-F5344CB8AC3E}">
        <p14:creationId xmlns:p14="http://schemas.microsoft.com/office/powerpoint/2010/main" val="662055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5" y="1626121"/>
            <a:ext cx="8702505" cy="4466566"/>
          </a:xfrm>
          <a:prstGeom prst="rect">
            <a:avLst/>
          </a:prstGeom>
        </p:spPr>
      </p:pic>
      <p:sp>
        <p:nvSpPr>
          <p:cNvPr id="2" name="Title 1"/>
          <p:cNvSpPr>
            <a:spLocks noGrp="1"/>
          </p:cNvSpPr>
          <p:nvPr>
            <p:ph type="title"/>
          </p:nvPr>
        </p:nvSpPr>
        <p:spPr>
          <a:xfrm>
            <a:off x="838200" y="111350"/>
            <a:ext cx="10515600" cy="892501"/>
          </a:xfrm>
        </p:spPr>
        <p:txBody>
          <a:bodyPr/>
          <a:lstStyle/>
          <a:p>
            <a:r>
              <a:rPr lang="en-US" dirty="0"/>
              <a:t>NGS Console – CSV Report Creation</a:t>
            </a:r>
          </a:p>
        </p:txBody>
      </p:sp>
      <p:sp>
        <p:nvSpPr>
          <p:cNvPr id="3" name="Content Placeholder 2"/>
          <p:cNvSpPr>
            <a:spLocks noGrp="1"/>
          </p:cNvSpPr>
          <p:nvPr>
            <p:ph idx="1"/>
          </p:nvPr>
        </p:nvSpPr>
        <p:spPr>
          <a:xfrm>
            <a:off x="8898835" y="1392563"/>
            <a:ext cx="2979377" cy="4389963"/>
          </a:xfrm>
        </p:spPr>
        <p:txBody>
          <a:bodyPr>
            <a:normAutofit/>
          </a:bodyPr>
          <a:lstStyle/>
          <a:p>
            <a:r>
              <a:rPr lang="en-US" sz="2400" dirty="0">
                <a:solidFill>
                  <a:schemeClr val="tx1">
                    <a:lumMod val="65000"/>
                    <a:lumOff val="35000"/>
                  </a:schemeClr>
                </a:solidFill>
              </a:rPr>
              <a:t>After processing of NGS pipelines, variants are automatically downloaded to SoftGenomics </a:t>
            </a:r>
            <a:r>
              <a:rPr lang="en-US" sz="2400" dirty="0" err="1">
                <a:solidFill>
                  <a:schemeClr val="tx1">
                    <a:lumMod val="65000"/>
                    <a:lumOff val="35000"/>
                  </a:schemeClr>
                </a:solidFill>
              </a:rPr>
              <a:t>Tasklist</a:t>
            </a:r>
            <a:r>
              <a:rPr lang="en-US" sz="2400" dirty="0">
                <a:solidFill>
                  <a:schemeClr val="tx1">
                    <a:lumMod val="65000"/>
                    <a:lumOff val="35000"/>
                  </a:schemeClr>
                </a:solidFill>
              </a:rPr>
              <a:t> and available for reporting</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spTree>
    <p:extLst>
      <p:ext uri="{BB962C8B-B14F-4D97-AF65-F5344CB8AC3E}">
        <p14:creationId xmlns:p14="http://schemas.microsoft.com/office/powerpoint/2010/main" val="32674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Genomic Data Portal</a:t>
            </a:r>
          </a:p>
        </p:txBody>
      </p:sp>
      <p:sp>
        <p:nvSpPr>
          <p:cNvPr id="3" name="Content Placeholder 2"/>
          <p:cNvSpPr>
            <a:spLocks noGrp="1"/>
          </p:cNvSpPr>
          <p:nvPr>
            <p:ph idx="1"/>
          </p:nvPr>
        </p:nvSpPr>
        <p:spPr>
          <a:xfrm>
            <a:off x="8898835" y="1392563"/>
            <a:ext cx="2979377" cy="4389963"/>
          </a:xfrm>
        </p:spPr>
        <p:txBody>
          <a:bodyPr>
            <a:normAutofit/>
          </a:bodyPr>
          <a:lstStyle/>
          <a:p>
            <a:r>
              <a:rPr lang="pl-PL" sz="2400" dirty="0"/>
              <a:t>Genomics Data Portal is optional module to use with SoftGenomics to view genomics results by various criteria like Mutation, Gender, Patient Age, Body Site, Tumor Stage</a:t>
            </a:r>
          </a:p>
          <a:p>
            <a:endParaRPr lang="pl-PL" sz="24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1" y="1575209"/>
            <a:ext cx="8746605" cy="4286748"/>
          </a:xfrm>
          <a:prstGeom prst="rect">
            <a:avLst/>
          </a:prstGeom>
        </p:spPr>
      </p:pic>
    </p:spTree>
    <p:extLst>
      <p:ext uri="{BB962C8B-B14F-4D97-AF65-F5344CB8AC3E}">
        <p14:creationId xmlns:p14="http://schemas.microsoft.com/office/powerpoint/2010/main" val="412291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Genomic Data Portal - Mutations</a:t>
            </a:r>
          </a:p>
        </p:txBody>
      </p:sp>
      <p:sp>
        <p:nvSpPr>
          <p:cNvPr id="3" name="Content Placeholder 2"/>
          <p:cNvSpPr>
            <a:spLocks noGrp="1"/>
          </p:cNvSpPr>
          <p:nvPr>
            <p:ph idx="1"/>
          </p:nvPr>
        </p:nvSpPr>
        <p:spPr>
          <a:xfrm>
            <a:off x="8888896" y="1392563"/>
            <a:ext cx="2979377" cy="4389963"/>
          </a:xfrm>
        </p:spPr>
        <p:txBody>
          <a:bodyPr>
            <a:normAutofit/>
          </a:bodyPr>
          <a:lstStyle/>
          <a:p>
            <a:r>
              <a:rPr lang="en-US" sz="2400" dirty="0"/>
              <a:t>Mutations are summarized and additional Clinical Evidence and External References can be viewed</a:t>
            </a:r>
            <a:endParaRPr lang="pl-PL" sz="24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7" name="Content Placeholder 5"/>
          <p:cNvPicPr>
            <a:picLocks noChangeAspect="1"/>
          </p:cNvPicPr>
          <p:nvPr/>
        </p:nvPicPr>
        <p:blipFill rotWithShape="1">
          <a:blip r:embed="rId2">
            <a:extLst>
              <a:ext uri="{28A0092B-C50C-407E-A947-70E740481C1C}">
                <a14:useLocalDpi xmlns:a14="http://schemas.microsoft.com/office/drawing/2010/main" val="0"/>
              </a:ext>
            </a:extLst>
          </a:blip>
          <a:srcRect r="14067"/>
          <a:stretch/>
        </p:blipFill>
        <p:spPr>
          <a:xfrm>
            <a:off x="313786" y="1392563"/>
            <a:ext cx="8405790" cy="4783897"/>
          </a:xfrm>
          <a:prstGeom prst="rect">
            <a:avLst/>
          </a:prstGeom>
        </p:spPr>
      </p:pic>
    </p:spTree>
    <p:extLst>
      <p:ext uri="{BB962C8B-B14F-4D97-AF65-F5344CB8AC3E}">
        <p14:creationId xmlns:p14="http://schemas.microsoft.com/office/powerpoint/2010/main" val="19078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14699"/>
          <a:stretch/>
        </p:blipFill>
        <p:spPr>
          <a:xfrm>
            <a:off x="323724" y="1392059"/>
            <a:ext cx="8395851" cy="4818809"/>
          </a:xfrm>
          <a:prstGeom prst="rect">
            <a:avLst/>
          </a:prstGeom>
        </p:spPr>
      </p:pic>
      <p:sp>
        <p:nvSpPr>
          <p:cNvPr id="2" name="Title 1"/>
          <p:cNvSpPr>
            <a:spLocks noGrp="1"/>
          </p:cNvSpPr>
          <p:nvPr>
            <p:ph type="title"/>
          </p:nvPr>
        </p:nvSpPr>
        <p:spPr>
          <a:xfrm>
            <a:off x="838200" y="111350"/>
            <a:ext cx="10515600" cy="892501"/>
          </a:xfrm>
        </p:spPr>
        <p:txBody>
          <a:bodyPr/>
          <a:lstStyle/>
          <a:p>
            <a:r>
              <a:rPr lang="en-US" dirty="0"/>
              <a:t>Genomic Data Portal – Summary</a:t>
            </a:r>
          </a:p>
        </p:txBody>
      </p:sp>
      <p:sp>
        <p:nvSpPr>
          <p:cNvPr id="3" name="Content Placeholder 2"/>
          <p:cNvSpPr>
            <a:spLocks noGrp="1"/>
          </p:cNvSpPr>
          <p:nvPr>
            <p:ph idx="1"/>
          </p:nvPr>
        </p:nvSpPr>
        <p:spPr>
          <a:xfrm>
            <a:off x="8888896" y="1392563"/>
            <a:ext cx="2979377" cy="4389963"/>
          </a:xfrm>
        </p:spPr>
        <p:txBody>
          <a:bodyPr>
            <a:normAutofit/>
          </a:bodyPr>
          <a:lstStyle/>
          <a:p>
            <a:r>
              <a:rPr lang="en-US" sz="2400" dirty="0"/>
              <a:t>Full summary gives an overview of associated clinical data, genes, and mutations involved. </a:t>
            </a:r>
            <a:endParaRPr lang="pl-PL" sz="24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spTree>
    <p:extLst>
      <p:ext uri="{BB962C8B-B14F-4D97-AF65-F5344CB8AC3E}">
        <p14:creationId xmlns:p14="http://schemas.microsoft.com/office/powerpoint/2010/main" val="15516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going – The Future</a:t>
            </a:r>
          </a:p>
        </p:txBody>
      </p:sp>
      <p:sp>
        <p:nvSpPr>
          <p:cNvPr id="3" name="Content Placeholder 2"/>
          <p:cNvSpPr>
            <a:spLocks noGrp="1"/>
          </p:cNvSpPr>
          <p:nvPr>
            <p:ph idx="1"/>
          </p:nvPr>
        </p:nvSpPr>
        <p:spPr/>
        <p:txBody>
          <a:bodyPr/>
          <a:lstStyle/>
          <a:p>
            <a:endParaRPr lang="en-US" dirty="0"/>
          </a:p>
          <a:p>
            <a:r>
              <a:rPr lang="en-US" dirty="0"/>
              <a:t>Prior to release of the SoftGenomics truly merged module, clients can still purchase </a:t>
            </a:r>
            <a:r>
              <a:rPr lang="en-US" dirty="0" err="1"/>
              <a:t>SoftMolecular</a:t>
            </a:r>
            <a:r>
              <a:rPr lang="en-US" dirty="0"/>
              <a:t> and </a:t>
            </a:r>
            <a:r>
              <a:rPr lang="en-US" dirty="0" err="1"/>
              <a:t>SoftCytogenetics</a:t>
            </a:r>
            <a:r>
              <a:rPr lang="en-US" dirty="0"/>
              <a:t> separately based on their needs.  Each of the modules could be implemented with or without </a:t>
            </a:r>
            <a:r>
              <a:rPr lang="en-US" dirty="0" err="1"/>
              <a:t>SoftGenePortal</a:t>
            </a:r>
            <a:r>
              <a:rPr lang="en-US" dirty="0"/>
              <a:t>.  </a:t>
            </a:r>
          </a:p>
          <a:p>
            <a:endParaRPr lang="en-US" dirty="0"/>
          </a:p>
          <a:p>
            <a:r>
              <a:rPr lang="en-US" dirty="0"/>
              <a:t>After completion and release of the SoftGenomics merged module, any new or upgrading client will be on a line with SoftGenomics.  The previous lines that have these modules separate will continue to be supported. </a:t>
            </a:r>
          </a:p>
          <a:p>
            <a:endParaRPr lang="en-US" dirty="0"/>
          </a:p>
        </p:txBody>
      </p:sp>
    </p:spTree>
    <p:extLst>
      <p:ext uri="{BB962C8B-B14F-4D97-AF65-F5344CB8AC3E}">
        <p14:creationId xmlns:p14="http://schemas.microsoft.com/office/powerpoint/2010/main" val="13052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3347830" y="4651512"/>
            <a:ext cx="5059018" cy="1538883"/>
          </a:xfrm>
          <a:prstGeom prst="rect">
            <a:avLst/>
          </a:prstGeom>
          <a:noFill/>
        </p:spPr>
        <p:txBody>
          <a:bodyPr wrap="square" rtlCol="0">
            <a:spAutoFit/>
          </a:bodyPr>
          <a:lstStyle/>
          <a:p>
            <a:pPr algn="ctr"/>
            <a:r>
              <a:rPr lang="en-US" sz="6600" dirty="0">
                <a:solidFill>
                  <a:schemeClr val="bg1"/>
                </a:solidFill>
              </a:rPr>
              <a:t>Thank you!</a:t>
            </a:r>
          </a:p>
          <a:p>
            <a:pPr algn="ctr"/>
            <a:r>
              <a:rPr lang="en-US" sz="1400" dirty="0">
                <a:solidFill>
                  <a:schemeClr val="bg1"/>
                </a:solidFill>
              </a:rPr>
              <a:t>“The best way to predict your future is to create it.” </a:t>
            </a:r>
          </a:p>
          <a:p>
            <a:pPr algn="ctr"/>
            <a:r>
              <a:rPr lang="en-US" sz="1400" dirty="0">
                <a:solidFill>
                  <a:schemeClr val="bg1"/>
                </a:solidFill>
              </a:rPr>
              <a:t>― Abraham Lincoln</a:t>
            </a:r>
          </a:p>
        </p:txBody>
      </p:sp>
    </p:spTree>
    <p:extLst>
      <p:ext uri="{BB962C8B-B14F-4D97-AF65-F5344CB8AC3E}">
        <p14:creationId xmlns:p14="http://schemas.microsoft.com/office/powerpoint/2010/main" val="3560498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6675"/>
            <a:ext cx="12192000" cy="6924675"/>
          </a:xfrm>
          <a:prstGeom prst="rect">
            <a:avLst/>
          </a:prstGeom>
        </p:spPr>
      </p:pic>
      <p:sp>
        <p:nvSpPr>
          <p:cNvPr id="2" name="TextBox 1"/>
          <p:cNvSpPr txBox="1"/>
          <p:nvPr/>
        </p:nvSpPr>
        <p:spPr>
          <a:xfrm>
            <a:off x="800100" y="556202"/>
            <a:ext cx="3971635" cy="2246769"/>
          </a:xfrm>
          <a:prstGeom prst="rect">
            <a:avLst/>
          </a:prstGeom>
          <a:noFill/>
        </p:spPr>
        <p:txBody>
          <a:bodyPr wrap="square" rtlCol="0">
            <a:spAutoFit/>
          </a:bodyPr>
          <a:lstStyle/>
          <a:p>
            <a:r>
              <a:rPr lang="en-US" sz="2000" dirty="0">
                <a:solidFill>
                  <a:srgbClr val="002E59"/>
                </a:solidFill>
              </a:rPr>
              <a:t>Please remember to take a few moments to fill out the session survey.  You can find the QR code in your Conference Brochure as well as hyperlinks to the survey online at </a:t>
            </a:r>
            <a:r>
              <a:rPr lang="en-US" sz="2000" dirty="0">
                <a:solidFill>
                  <a:srgbClr val="002E59"/>
                </a:solidFill>
                <a:hlinkClick r:id="rId3"/>
              </a:rPr>
              <a:t>www.snuginconline.org</a:t>
            </a:r>
            <a:r>
              <a:rPr lang="en-US" sz="2000" dirty="0">
                <a:solidFill>
                  <a:srgbClr val="002E59"/>
                </a:solidFill>
              </a:rPr>
              <a:t> with the SNUG 2019 handouts.  </a:t>
            </a:r>
          </a:p>
        </p:txBody>
      </p:sp>
    </p:spTree>
    <p:extLst>
      <p:ext uri="{BB962C8B-B14F-4D97-AF65-F5344CB8AC3E}">
        <p14:creationId xmlns:p14="http://schemas.microsoft.com/office/powerpoint/2010/main" val="211697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began – Two Labs, One Goal</a:t>
            </a:r>
          </a:p>
        </p:txBody>
      </p:sp>
      <p:sp>
        <p:nvSpPr>
          <p:cNvPr id="3" name="Content Placeholder 2"/>
          <p:cNvSpPr>
            <a:spLocks noGrp="1"/>
          </p:cNvSpPr>
          <p:nvPr>
            <p:ph idx="1"/>
          </p:nvPr>
        </p:nvSpPr>
        <p:spPr/>
        <p:txBody>
          <a:bodyPr/>
          <a:lstStyle/>
          <a:p>
            <a:r>
              <a:rPr lang="en-US" dirty="0"/>
              <a:t>Cytogenetics Labs</a:t>
            </a:r>
          </a:p>
          <a:p>
            <a:pPr lvl="1"/>
            <a:r>
              <a:rPr lang="en-US" dirty="0"/>
              <a:t>Culture Processing</a:t>
            </a:r>
          </a:p>
          <a:p>
            <a:pPr lvl="1"/>
            <a:r>
              <a:rPr lang="en-US" dirty="0"/>
              <a:t>Slide Processing</a:t>
            </a:r>
          </a:p>
          <a:p>
            <a:pPr marL="457200" lvl="1" indent="0">
              <a:buNone/>
            </a:pPr>
            <a:endParaRPr lang="en-US" dirty="0"/>
          </a:p>
          <a:p>
            <a:r>
              <a:rPr lang="en-US" dirty="0"/>
              <a:t>Molecular Labs</a:t>
            </a:r>
          </a:p>
          <a:p>
            <a:pPr lvl="1"/>
            <a:r>
              <a:rPr lang="en-US" dirty="0"/>
              <a:t>Product Tracking</a:t>
            </a:r>
          </a:p>
          <a:p>
            <a:pPr lvl="1"/>
            <a:r>
              <a:rPr lang="en-US" dirty="0"/>
              <a:t>NGS </a:t>
            </a:r>
          </a:p>
          <a:p>
            <a:pPr lvl="1"/>
            <a:endParaRPr lang="en-US" dirty="0"/>
          </a:p>
        </p:txBody>
      </p:sp>
      <p:pic>
        <p:nvPicPr>
          <p:cNvPr id="7" name="Picture 6"/>
          <p:cNvPicPr>
            <a:picLocks noChangeAspect="1"/>
          </p:cNvPicPr>
          <p:nvPr/>
        </p:nvPicPr>
        <p:blipFill>
          <a:blip r:embed="rId2"/>
          <a:stretch>
            <a:fillRect/>
          </a:stretch>
        </p:blipFill>
        <p:spPr>
          <a:xfrm>
            <a:off x="4913244" y="1587062"/>
            <a:ext cx="6187300" cy="3940157"/>
          </a:xfrm>
          <a:prstGeom prst="rect">
            <a:avLst/>
          </a:prstGeom>
        </p:spPr>
      </p:pic>
    </p:spTree>
    <p:extLst>
      <p:ext uri="{BB962C8B-B14F-4D97-AF65-F5344CB8AC3E}">
        <p14:creationId xmlns:p14="http://schemas.microsoft.com/office/powerpoint/2010/main" val="27594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are now - SoftGenomics</a:t>
            </a:r>
          </a:p>
        </p:txBody>
      </p:sp>
      <p:sp>
        <p:nvSpPr>
          <p:cNvPr id="3" name="Content Placeholder 2"/>
          <p:cNvSpPr>
            <a:spLocks noGrp="1"/>
          </p:cNvSpPr>
          <p:nvPr>
            <p:ph idx="1"/>
          </p:nvPr>
        </p:nvSpPr>
        <p:spPr/>
        <p:txBody>
          <a:bodyPr numCol="2">
            <a:normAutofit/>
          </a:bodyPr>
          <a:lstStyle/>
          <a:p>
            <a:pPr lvl="0"/>
            <a:r>
              <a:rPr lang="pl-PL" sz="2200" dirty="0"/>
              <a:t>Common Test Setup available from SoftGenomics</a:t>
            </a:r>
            <a:endParaRPr lang="en-US" sz="2200" dirty="0"/>
          </a:p>
          <a:p>
            <a:pPr lvl="1"/>
            <a:r>
              <a:rPr lang="en-US" sz="1800" dirty="0"/>
              <a:t>Chromosome Analysis</a:t>
            </a:r>
          </a:p>
          <a:p>
            <a:pPr lvl="1"/>
            <a:r>
              <a:rPr lang="en-US" sz="1800" dirty="0"/>
              <a:t>FISH</a:t>
            </a:r>
          </a:p>
          <a:p>
            <a:pPr lvl="1"/>
            <a:r>
              <a:rPr lang="en-US" sz="1800" dirty="0"/>
              <a:t>Microarrays</a:t>
            </a:r>
          </a:p>
          <a:p>
            <a:pPr lvl="1"/>
            <a:r>
              <a:rPr lang="en-US" sz="1800" dirty="0"/>
              <a:t>NGS (Next Generation Sequencing)</a:t>
            </a:r>
          </a:p>
          <a:p>
            <a:pPr lvl="2"/>
            <a:r>
              <a:rPr lang="en-US" sz="1800" dirty="0"/>
              <a:t>Panels</a:t>
            </a:r>
          </a:p>
          <a:p>
            <a:pPr lvl="2"/>
            <a:r>
              <a:rPr lang="en-US" sz="1800" dirty="0"/>
              <a:t>WES (Whole Exome Sequencing)</a:t>
            </a:r>
          </a:p>
          <a:p>
            <a:pPr lvl="2"/>
            <a:r>
              <a:rPr lang="en-US" sz="1800" dirty="0"/>
              <a:t>WGS (Whole Genome Sequencing)</a:t>
            </a:r>
          </a:p>
          <a:p>
            <a:pPr lvl="1"/>
            <a:r>
              <a:rPr lang="en-US" sz="1800" dirty="0"/>
              <a:t>Sanger Sequencing</a:t>
            </a:r>
          </a:p>
          <a:p>
            <a:pPr lvl="1"/>
            <a:r>
              <a:rPr lang="en-US" sz="1800" dirty="0"/>
              <a:t>PCR</a:t>
            </a:r>
          </a:p>
          <a:p>
            <a:pPr lvl="1"/>
            <a:r>
              <a:rPr lang="en-US" sz="1800" dirty="0"/>
              <a:t>MLPA</a:t>
            </a:r>
          </a:p>
          <a:p>
            <a:pPr lvl="0"/>
            <a:endParaRPr lang="en-US" sz="2200" dirty="0"/>
          </a:p>
          <a:p>
            <a:pPr lvl="0"/>
            <a:r>
              <a:rPr lang="pl-PL" sz="2200" dirty="0"/>
              <a:t>Ability to see tests from all technologies from one entry: </a:t>
            </a:r>
          </a:p>
          <a:p>
            <a:pPr lvl="1"/>
            <a:r>
              <a:rPr lang="pl-PL" sz="1800" dirty="0"/>
              <a:t>Genomics (including Cytogenetics and Molecular), </a:t>
            </a:r>
          </a:p>
          <a:p>
            <a:pPr lvl="1"/>
            <a:r>
              <a:rPr lang="pl-PL" sz="1800" dirty="0"/>
              <a:t>Flow Cytometry, </a:t>
            </a:r>
          </a:p>
          <a:p>
            <a:pPr lvl="1"/>
            <a:r>
              <a:rPr lang="pl-PL" sz="1800" dirty="0"/>
              <a:t>Pathology</a:t>
            </a:r>
          </a:p>
          <a:p>
            <a:pPr lvl="1"/>
            <a:r>
              <a:rPr lang="pl-PL" sz="1800" dirty="0"/>
              <a:t>HLA</a:t>
            </a:r>
          </a:p>
          <a:p>
            <a:pPr lvl="1"/>
            <a:r>
              <a:rPr lang="pl-PL" sz="1800" dirty="0"/>
              <a:t>Biochemi</a:t>
            </a:r>
            <a:r>
              <a:rPr lang="en-US" sz="1800" dirty="0" err="1"/>
              <a:t>stry</a:t>
            </a:r>
            <a:endParaRPr lang="pl-PL" sz="1800" dirty="0"/>
          </a:p>
          <a:p>
            <a:pPr lvl="1"/>
            <a:r>
              <a:rPr lang="pl-PL" sz="1800" dirty="0"/>
              <a:t>Microbiology </a:t>
            </a:r>
          </a:p>
        </p:txBody>
      </p:sp>
    </p:spTree>
    <p:extLst>
      <p:ext uri="{BB962C8B-B14F-4D97-AF65-F5344CB8AC3E}">
        <p14:creationId xmlns:p14="http://schemas.microsoft.com/office/powerpoint/2010/main" val="2357140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Overview</a:t>
            </a:r>
          </a:p>
        </p:txBody>
      </p:sp>
      <p:sp>
        <p:nvSpPr>
          <p:cNvPr id="3" name="Content Placeholder 2"/>
          <p:cNvSpPr>
            <a:spLocks noGrp="1"/>
          </p:cNvSpPr>
          <p:nvPr>
            <p:ph idx="1"/>
          </p:nvPr>
        </p:nvSpPr>
        <p:spPr>
          <a:xfrm>
            <a:off x="8898835" y="1192625"/>
            <a:ext cx="2979377" cy="4589901"/>
          </a:xfrm>
        </p:spPr>
        <p:txBody>
          <a:bodyPr>
            <a:normAutofit fontScale="92500"/>
          </a:bodyPr>
          <a:lstStyle/>
          <a:p>
            <a:r>
              <a:rPr lang="en-US" sz="2400" dirty="0"/>
              <a:t>D</a:t>
            </a:r>
            <a:r>
              <a:rPr lang="pl-PL" sz="2400" dirty="0"/>
              <a:t>epartment</a:t>
            </a:r>
            <a:r>
              <a:rPr lang="en-US" sz="2400" dirty="0"/>
              <a:t>s may be assigned to </a:t>
            </a:r>
            <a:r>
              <a:rPr lang="pl-PL" sz="2400" dirty="0"/>
              <a:t>genomics technology </a:t>
            </a:r>
            <a:r>
              <a:rPr lang="en-US" sz="2400" dirty="0"/>
              <a:t>to have the </a:t>
            </a:r>
            <a:r>
              <a:rPr lang="pl-PL" sz="2400" dirty="0"/>
              <a:t>ability to proces</a:t>
            </a:r>
            <a:r>
              <a:rPr lang="en-US" sz="2400" dirty="0"/>
              <a:t>s both</a:t>
            </a:r>
            <a:r>
              <a:rPr lang="pl-PL" sz="2400" dirty="0"/>
              <a:t> cytogenetics and molecular tests</a:t>
            </a:r>
            <a:endParaRPr lang="en-US" sz="2400" dirty="0"/>
          </a:p>
          <a:p>
            <a:r>
              <a:rPr lang="en-US" sz="2400" dirty="0"/>
              <a:t>Test can be defined as chromosome analysis, FISH analysis, array tests and single tests, while assigned to </a:t>
            </a:r>
            <a:r>
              <a:rPr lang="pl-PL" sz="2400" dirty="0"/>
              <a:t>the same </a:t>
            </a:r>
            <a:r>
              <a:rPr lang="en-US" sz="2400" dirty="0"/>
              <a:t>genomics technology</a:t>
            </a:r>
          </a:p>
          <a:p>
            <a:endParaRPr lang="en-US" sz="24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21857" b="24161"/>
          <a:stretch/>
        </p:blipFill>
        <p:spPr>
          <a:xfrm>
            <a:off x="258833" y="1399299"/>
            <a:ext cx="8274892" cy="4249661"/>
          </a:xfrm>
          <a:prstGeom prst="rect">
            <a:avLst/>
          </a:prstGeom>
        </p:spPr>
      </p:pic>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spTree>
    <p:extLst>
      <p:ext uri="{BB962C8B-B14F-4D97-AF65-F5344CB8AC3E}">
        <p14:creationId xmlns:p14="http://schemas.microsoft.com/office/powerpoint/2010/main" val="23709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Named Layouts</a:t>
            </a:r>
          </a:p>
        </p:txBody>
      </p:sp>
      <p:sp>
        <p:nvSpPr>
          <p:cNvPr id="3" name="Content Placeholder 2"/>
          <p:cNvSpPr>
            <a:spLocks noGrp="1"/>
          </p:cNvSpPr>
          <p:nvPr>
            <p:ph idx="1"/>
          </p:nvPr>
        </p:nvSpPr>
        <p:spPr>
          <a:xfrm>
            <a:off x="8898835" y="1392563"/>
            <a:ext cx="2979377" cy="4389963"/>
          </a:xfrm>
        </p:spPr>
        <p:txBody>
          <a:bodyPr>
            <a:normAutofit fontScale="92500" lnSpcReduction="10000"/>
          </a:bodyPr>
          <a:lstStyle/>
          <a:p>
            <a:pPr lvl="0"/>
            <a:r>
              <a:rPr lang="en-US" sz="2200" dirty="0"/>
              <a:t>Store screen layouts with a predefined ID, allowing the quick change of the layout</a:t>
            </a:r>
          </a:p>
          <a:p>
            <a:pPr lvl="0"/>
            <a:r>
              <a:rPr lang="en-US" sz="2200" dirty="0"/>
              <a:t>Rules to select Named Layout automatically or based on Interpretation Templates.</a:t>
            </a:r>
          </a:p>
          <a:p>
            <a:r>
              <a:rPr lang="en-US" sz="2200" dirty="0"/>
              <a:t>Restore the entire layout or select specific part of the layout to restore to a previous version or default</a:t>
            </a:r>
          </a:p>
          <a:p>
            <a:r>
              <a:rPr lang="en-US" sz="2200" dirty="0"/>
              <a:t>Tools to export/import whole layouts</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Picture 7"/>
          <p:cNvPicPr>
            <a:picLocks noChangeAspect="1"/>
          </p:cNvPicPr>
          <p:nvPr/>
        </p:nvPicPr>
        <p:blipFill>
          <a:blip r:embed="rId2"/>
          <a:stretch>
            <a:fillRect/>
          </a:stretch>
        </p:blipFill>
        <p:spPr>
          <a:xfrm>
            <a:off x="567686" y="1392563"/>
            <a:ext cx="3804931" cy="2032772"/>
          </a:xfrm>
          <a:prstGeom prst="rect">
            <a:avLst/>
          </a:prstGeom>
        </p:spPr>
      </p:pic>
      <p:pic>
        <p:nvPicPr>
          <p:cNvPr id="9" name="Picture 8"/>
          <p:cNvPicPr>
            <a:picLocks noChangeAspect="1"/>
          </p:cNvPicPr>
          <p:nvPr/>
        </p:nvPicPr>
        <p:blipFill>
          <a:blip r:embed="rId3"/>
          <a:stretch>
            <a:fillRect/>
          </a:stretch>
        </p:blipFill>
        <p:spPr>
          <a:xfrm>
            <a:off x="4742643" y="1392563"/>
            <a:ext cx="3271444" cy="2178224"/>
          </a:xfrm>
          <a:prstGeom prst="rect">
            <a:avLst/>
          </a:prstGeom>
        </p:spPr>
      </p:pic>
      <p:pic>
        <p:nvPicPr>
          <p:cNvPr id="10" name="Picture 9"/>
          <p:cNvPicPr>
            <a:picLocks noChangeAspect="1"/>
          </p:cNvPicPr>
          <p:nvPr/>
        </p:nvPicPr>
        <p:blipFill rotWithShape="1">
          <a:blip r:embed="rId4"/>
          <a:srcRect r="21093"/>
          <a:stretch/>
        </p:blipFill>
        <p:spPr>
          <a:xfrm>
            <a:off x="567686" y="3679934"/>
            <a:ext cx="4091504" cy="2159351"/>
          </a:xfrm>
          <a:prstGeom prst="rect">
            <a:avLst/>
          </a:prstGeom>
        </p:spPr>
      </p:pic>
      <p:pic>
        <p:nvPicPr>
          <p:cNvPr id="12" name="Picture 11"/>
          <p:cNvPicPr>
            <a:picLocks noChangeAspect="1"/>
          </p:cNvPicPr>
          <p:nvPr/>
        </p:nvPicPr>
        <p:blipFill>
          <a:blip r:embed="rId5"/>
          <a:stretch>
            <a:fillRect/>
          </a:stretch>
        </p:blipFill>
        <p:spPr>
          <a:xfrm>
            <a:off x="5151042" y="3679934"/>
            <a:ext cx="2863045" cy="2942086"/>
          </a:xfrm>
          <a:prstGeom prst="rect">
            <a:avLst/>
          </a:prstGeom>
        </p:spPr>
      </p:pic>
    </p:spTree>
    <p:extLst>
      <p:ext uri="{BB962C8B-B14F-4D97-AF65-F5344CB8AC3E}">
        <p14:creationId xmlns:p14="http://schemas.microsoft.com/office/powerpoint/2010/main" val="43186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a:t>
            </a:r>
            <a:r>
              <a:rPr lang="en-US" dirty="0" err="1"/>
              <a:t>Tasklists</a:t>
            </a:r>
            <a:endParaRPr lang="en-US" dirty="0"/>
          </a:p>
        </p:txBody>
      </p:sp>
      <p:sp>
        <p:nvSpPr>
          <p:cNvPr id="3" name="Content Placeholder 2"/>
          <p:cNvSpPr>
            <a:spLocks noGrp="1"/>
          </p:cNvSpPr>
          <p:nvPr>
            <p:ph idx="1"/>
          </p:nvPr>
        </p:nvSpPr>
        <p:spPr>
          <a:xfrm>
            <a:off x="8898835" y="1392563"/>
            <a:ext cx="2979377" cy="4389963"/>
          </a:xfrm>
        </p:spPr>
        <p:txBody>
          <a:bodyPr>
            <a:normAutofit/>
          </a:bodyPr>
          <a:lstStyle/>
          <a:p>
            <a:pPr lvl="0"/>
            <a:r>
              <a:rPr lang="pl-PL" sz="2200" dirty="0"/>
              <a:t>Dedicated Tasklist to handle </a:t>
            </a:r>
            <a:r>
              <a:rPr lang="en-US" sz="2200" dirty="0"/>
              <a:t>multiple </a:t>
            </a:r>
            <a:r>
              <a:rPr lang="pl-PL" sz="2200" dirty="0"/>
              <a:t>NGS results</a:t>
            </a:r>
          </a:p>
          <a:p>
            <a:pPr lvl="0"/>
            <a:endParaRPr lang="pl-PL" sz="2200" dirty="0"/>
          </a:p>
          <a:p>
            <a:pPr lvl="0"/>
            <a:r>
              <a:rPr lang="pl-PL" sz="2200" dirty="0"/>
              <a:t>Improved </a:t>
            </a:r>
            <a:r>
              <a:rPr lang="en-US" sz="2200" dirty="0"/>
              <a:t>system </a:t>
            </a:r>
            <a:r>
              <a:rPr lang="pl-PL" sz="2200" dirty="0"/>
              <a:t>performance </a:t>
            </a:r>
            <a:r>
              <a:rPr lang="en-US" sz="2200" dirty="0"/>
              <a:t>for</a:t>
            </a:r>
            <a:r>
              <a:rPr lang="pl-PL" sz="2200" dirty="0"/>
              <a:t> handling large amount of data</a:t>
            </a:r>
            <a:endParaRPr lang="en-US" sz="22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847" y="1402182"/>
            <a:ext cx="8674289" cy="4569118"/>
          </a:xfrm>
          <a:prstGeom prst="rect">
            <a:avLst/>
          </a:prstGeom>
        </p:spPr>
      </p:pic>
    </p:spTree>
    <p:extLst>
      <p:ext uri="{BB962C8B-B14F-4D97-AF65-F5344CB8AC3E}">
        <p14:creationId xmlns:p14="http://schemas.microsoft.com/office/powerpoint/2010/main" val="10441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Mutations</a:t>
            </a:r>
          </a:p>
        </p:txBody>
      </p:sp>
      <p:sp>
        <p:nvSpPr>
          <p:cNvPr id="3" name="Content Placeholder 2"/>
          <p:cNvSpPr>
            <a:spLocks noGrp="1"/>
          </p:cNvSpPr>
          <p:nvPr>
            <p:ph idx="1"/>
          </p:nvPr>
        </p:nvSpPr>
        <p:spPr>
          <a:xfrm>
            <a:off x="8898835" y="1392563"/>
            <a:ext cx="2979377" cy="4389963"/>
          </a:xfrm>
        </p:spPr>
        <p:txBody>
          <a:bodyPr>
            <a:normAutofit/>
          </a:bodyPr>
          <a:lstStyle/>
          <a:p>
            <a:pPr lvl="0"/>
            <a:r>
              <a:rPr lang="en-US" sz="2200" dirty="0"/>
              <a:t>Ability to order mutations for array tests </a:t>
            </a:r>
          </a:p>
          <a:p>
            <a:pPr lvl="0"/>
            <a:r>
              <a:rPr lang="en-US" sz="2200" dirty="0"/>
              <a:t>Test Definition allows rules that streamline the ordering of mutations depending on indication</a:t>
            </a:r>
          </a:p>
          <a:p>
            <a:pPr lvl="0"/>
            <a:endParaRPr lang="en-US" sz="2200" dirty="0"/>
          </a:p>
          <a:p>
            <a:pPr lvl="0"/>
            <a:endParaRPr lang="en-US" sz="2200" dirty="0"/>
          </a:p>
          <a:p>
            <a:pPr lvl="0"/>
            <a:endParaRPr lang="en-US" sz="2200" dirty="0"/>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Picture 7"/>
          <p:cNvPicPr>
            <a:picLocks noChangeAspect="1"/>
          </p:cNvPicPr>
          <p:nvPr/>
        </p:nvPicPr>
        <p:blipFill>
          <a:blip r:embed="rId3"/>
          <a:stretch>
            <a:fillRect/>
          </a:stretch>
        </p:blipFill>
        <p:spPr>
          <a:xfrm>
            <a:off x="650599" y="1420291"/>
            <a:ext cx="8118676" cy="3242613"/>
          </a:xfrm>
          <a:prstGeom prst="rect">
            <a:avLst/>
          </a:prstGeom>
        </p:spPr>
      </p:pic>
      <p:pic>
        <p:nvPicPr>
          <p:cNvPr id="9" name="Picture 8"/>
          <p:cNvPicPr>
            <a:picLocks noChangeAspect="1"/>
          </p:cNvPicPr>
          <p:nvPr/>
        </p:nvPicPr>
        <p:blipFill rotWithShape="1">
          <a:blip r:embed="rId4"/>
          <a:srcRect l="929" t="1209" r="-1"/>
          <a:stretch/>
        </p:blipFill>
        <p:spPr>
          <a:xfrm>
            <a:off x="427382" y="3061252"/>
            <a:ext cx="5913783" cy="3522259"/>
          </a:xfrm>
          <a:prstGeom prst="rect">
            <a:avLst/>
          </a:prstGeom>
        </p:spPr>
      </p:pic>
    </p:spTree>
    <p:extLst>
      <p:ext uri="{BB962C8B-B14F-4D97-AF65-F5344CB8AC3E}">
        <p14:creationId xmlns:p14="http://schemas.microsoft.com/office/powerpoint/2010/main" val="14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350"/>
            <a:ext cx="10515600" cy="892501"/>
          </a:xfrm>
        </p:spPr>
        <p:txBody>
          <a:bodyPr/>
          <a:lstStyle/>
          <a:p>
            <a:r>
              <a:rPr lang="en-US" dirty="0"/>
              <a:t>SoftGenomics - Resulting</a:t>
            </a:r>
          </a:p>
        </p:txBody>
      </p:sp>
      <p:sp>
        <p:nvSpPr>
          <p:cNvPr id="3" name="Content Placeholder 2"/>
          <p:cNvSpPr>
            <a:spLocks noGrp="1"/>
          </p:cNvSpPr>
          <p:nvPr>
            <p:ph idx="1"/>
          </p:nvPr>
        </p:nvSpPr>
        <p:spPr>
          <a:xfrm>
            <a:off x="8898835" y="1392563"/>
            <a:ext cx="2979377" cy="4389963"/>
          </a:xfrm>
        </p:spPr>
        <p:txBody>
          <a:bodyPr>
            <a:normAutofit/>
          </a:bodyPr>
          <a:lstStyle/>
          <a:p>
            <a:pPr lvl="0"/>
            <a:r>
              <a:rPr lang="en-US" sz="2200" dirty="0"/>
              <a:t>Enhanced Sign Out Entry</a:t>
            </a:r>
          </a:p>
          <a:p>
            <a:pPr lvl="1"/>
            <a:r>
              <a:rPr lang="en-US" sz="1800" dirty="0"/>
              <a:t>TAT indicators</a:t>
            </a:r>
          </a:p>
          <a:p>
            <a:pPr lvl="1"/>
            <a:r>
              <a:rPr lang="en-US" sz="1800" dirty="0"/>
              <a:t>Report descriptions</a:t>
            </a:r>
          </a:p>
          <a:p>
            <a:pPr lvl="1"/>
            <a:r>
              <a:rPr lang="pl-PL" sz="1800" dirty="0"/>
              <a:t>Ability to see tests from </a:t>
            </a:r>
            <a:r>
              <a:rPr lang="en-US" sz="1800" dirty="0"/>
              <a:t>various</a:t>
            </a:r>
            <a:r>
              <a:rPr lang="pl-PL" sz="1800" dirty="0"/>
              <a:t> technologies</a:t>
            </a:r>
          </a:p>
        </p:txBody>
      </p:sp>
      <p:sp>
        <p:nvSpPr>
          <p:cNvPr id="4" name="Title 1"/>
          <p:cNvSpPr txBox="1">
            <a:spLocks/>
          </p:cNvSpPr>
          <p:nvPr/>
        </p:nvSpPr>
        <p:spPr>
          <a:xfrm>
            <a:off x="838199" y="500062"/>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3143"/>
                </a:solidFill>
                <a:latin typeface="+mj-lt"/>
                <a:ea typeface="+mj-ea"/>
                <a:cs typeface="+mj-cs"/>
              </a:defRPr>
            </a:lvl1pPr>
          </a:lstStyle>
          <a:p>
            <a:endParaRPr lang="en-US" dirty="0"/>
          </a:p>
        </p:txBody>
      </p:sp>
      <p:sp>
        <p:nvSpPr>
          <p:cNvPr id="6" name="Title 1">
            <a:extLst>
              <a:ext uri="{FF2B5EF4-FFF2-40B4-BE49-F238E27FC236}">
                <a16:creationId xmlns:a16="http://schemas.microsoft.com/office/drawing/2014/main" id="{C9C2C633-B4DC-45FE-94CB-EFEA71CF8D37}"/>
              </a:ext>
            </a:extLst>
          </p:cNvPr>
          <p:cNvSpPr>
            <a:spLocks noGrp="1"/>
          </p:cNvSpPr>
          <p:nvPr/>
        </p:nvSpPr>
        <p:spPr>
          <a:xfrm>
            <a:off x="838199" y="1705552"/>
            <a:ext cx="2380670" cy="44714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pl-PL" sz="1600" dirty="0"/>
          </a:p>
        </p:txBody>
      </p:sp>
      <p:pic>
        <p:nvPicPr>
          <p:cNvPr id="8"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86" y="1411875"/>
            <a:ext cx="8569946" cy="4521786"/>
          </a:xfrm>
          <a:prstGeom prst="rect">
            <a:avLst/>
          </a:prstGeom>
        </p:spPr>
      </p:pic>
    </p:spTree>
    <p:extLst>
      <p:ext uri="{BB962C8B-B14F-4D97-AF65-F5344CB8AC3E}">
        <p14:creationId xmlns:p14="http://schemas.microsoft.com/office/powerpoint/2010/main" val="35938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916</Words>
  <Application>Microsoft Office PowerPoint</Application>
  <PresentationFormat>Widescreen</PresentationFormat>
  <Paragraphs>144</Paragraphs>
  <Slides>27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Gill Sans MT</vt:lpstr>
      <vt:lpstr>Webdings</vt:lpstr>
      <vt:lpstr>Wingdings</vt:lpstr>
      <vt:lpstr>Office Theme</vt:lpstr>
      <vt:lpstr>The Future of Genomics</vt:lpstr>
      <vt:lpstr>The Path to Genomics</vt:lpstr>
      <vt:lpstr>Where we began – Two Labs, One Goal</vt:lpstr>
      <vt:lpstr>Where we are now - SoftGenomics</vt:lpstr>
      <vt:lpstr>SoftGenomics - Overview</vt:lpstr>
      <vt:lpstr>SoftGenomics - Named Layouts</vt:lpstr>
      <vt:lpstr>SoftGenomics - Tasklists</vt:lpstr>
      <vt:lpstr>SoftGenomics - Mutations</vt:lpstr>
      <vt:lpstr>SoftGenomics - Resulting</vt:lpstr>
      <vt:lpstr>SoftGenomics - Reporting</vt:lpstr>
      <vt:lpstr>SoftGenomics - Reporting</vt:lpstr>
      <vt:lpstr>SoftGenomics - Pharmacogenetics</vt:lpstr>
      <vt:lpstr>Where we are going - SoftGenomics Extensions</vt:lpstr>
      <vt:lpstr>SoftGenomics – Mobile Processing</vt:lpstr>
      <vt:lpstr>SoftGenomics – Mobile Processing</vt:lpstr>
      <vt:lpstr>SoftGenomics – Mobile Processing</vt:lpstr>
      <vt:lpstr>NGS Console</vt:lpstr>
      <vt:lpstr>NGS Console – FASTQ Quality Check</vt:lpstr>
      <vt:lpstr>NGS Console – Alignment &amp; BAM post-process</vt:lpstr>
      <vt:lpstr>NGS Console – Variant Calling</vt:lpstr>
      <vt:lpstr>NGS Console – CSV Report Creation</vt:lpstr>
      <vt:lpstr>Genomic Data Portal</vt:lpstr>
      <vt:lpstr>Genomic Data Portal - Mutations</vt:lpstr>
      <vt:lpstr>Genomic Data Portal – Summary</vt:lpstr>
      <vt:lpstr>Where we are going – The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Fernando Flores</cp:lastModifiedBy>
  <cp:revision>68</cp:revision>
  <dcterms:created xsi:type="dcterms:W3CDTF">2019-01-07T21:19:10Z</dcterms:created>
  <dcterms:modified xsi:type="dcterms:W3CDTF">2019-05-07T19:37:10Z</dcterms:modified>
</cp:coreProperties>
</file>