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82" r:id="rId4"/>
    <p:sldId id="257" r:id="rId5"/>
    <p:sldId id="265" r:id="rId6"/>
    <p:sldId id="272" r:id="rId7"/>
    <p:sldId id="324" r:id="rId8"/>
    <p:sldId id="266" r:id="rId9"/>
    <p:sldId id="271" r:id="rId10"/>
    <p:sldId id="276" r:id="rId11"/>
    <p:sldId id="280" r:id="rId12"/>
    <p:sldId id="281" r:id="rId13"/>
    <p:sldId id="277" r:id="rId14"/>
    <p:sldId id="283" r:id="rId15"/>
    <p:sldId id="284" r:id="rId16"/>
    <p:sldId id="317" r:id="rId17"/>
    <p:sldId id="286" r:id="rId18"/>
    <p:sldId id="287" r:id="rId19"/>
    <p:sldId id="288" r:id="rId20"/>
    <p:sldId id="320" r:id="rId21"/>
    <p:sldId id="321" r:id="rId22"/>
    <p:sldId id="325" r:id="rId23"/>
    <p:sldId id="326" r:id="rId24"/>
    <p:sldId id="329" r:id="rId25"/>
    <p:sldId id="330" r:id="rId26"/>
    <p:sldId id="331" r:id="rId27"/>
    <p:sldId id="332" r:id="rId28"/>
    <p:sldId id="327" r:id="rId29"/>
    <p:sldId id="328" r:id="rId30"/>
    <p:sldId id="336" r:id="rId31"/>
    <p:sldId id="337" r:id="rId32"/>
    <p:sldId id="338" r:id="rId33"/>
    <p:sldId id="342" r:id="rId34"/>
    <p:sldId id="339" r:id="rId35"/>
    <p:sldId id="340" r:id="rId36"/>
    <p:sldId id="341" r:id="rId37"/>
    <p:sldId id="343" r:id="rId38"/>
    <p:sldId id="344" r:id="rId39"/>
    <p:sldId id="345" r:id="rId40"/>
    <p:sldId id="351" r:id="rId41"/>
    <p:sldId id="267" r:id="rId42"/>
    <p:sldId id="261" r:id="rId43"/>
    <p:sldId id="268" r:id="rId44"/>
    <p:sldId id="300" r:id="rId45"/>
    <p:sldId id="301" r:id="rId46"/>
    <p:sldId id="302" r:id="rId47"/>
    <p:sldId id="269" r:id="rId48"/>
    <p:sldId id="273" r:id="rId49"/>
    <p:sldId id="278" r:id="rId50"/>
    <p:sldId id="308" r:id="rId51"/>
    <p:sldId id="309" r:id="rId52"/>
    <p:sldId id="310" r:id="rId53"/>
    <p:sldId id="311" r:id="rId54"/>
    <p:sldId id="312" r:id="rId55"/>
    <p:sldId id="313" r:id="rId56"/>
    <p:sldId id="352" r:id="rId57"/>
    <p:sldId id="333" r:id="rId58"/>
    <p:sldId id="346" r:id="rId59"/>
    <p:sldId id="314" r:id="rId60"/>
    <p:sldId id="315" r:id="rId61"/>
    <p:sldId id="334" r:id="rId62"/>
    <p:sldId id="335" r:id="rId63"/>
    <p:sldId id="270" r:id="rId64"/>
    <p:sldId id="262" r:id="rId65"/>
    <p:sldId id="263" r:id="rId66"/>
    <p:sldId id="303" r:id="rId67"/>
    <p:sldId id="304" r:id="rId68"/>
    <p:sldId id="322" r:id="rId69"/>
    <p:sldId id="323" r:id="rId70"/>
    <p:sldId id="350" r:id="rId71"/>
    <p:sldId id="347" r:id="rId72"/>
    <p:sldId id="348" r:id="rId73"/>
    <p:sldId id="349" r:id="rId74"/>
    <p:sldId id="291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66057"/>
            <a:ext cx="9144000" cy="7490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4567"/>
            <a:ext cx="7772400" cy="158350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5044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7602" y="7549826"/>
            <a:ext cx="2057400" cy="365125"/>
          </a:xfrm>
        </p:spPr>
        <p:txBody>
          <a:bodyPr/>
          <a:lstStyle/>
          <a:p>
            <a:fld id="{3123CF18-6EAF-44E0-BB5F-AFA5C19C84A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7902" y="7549826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6902" y="7549826"/>
            <a:ext cx="2057400" cy="365125"/>
          </a:xfrm>
        </p:spPr>
        <p:txBody>
          <a:bodyPr/>
          <a:lstStyle/>
          <a:p>
            <a:fld id="{EB47DDA5-026D-4155-8AE0-9423CC5C4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8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9524" y="-9139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18" y="1489361"/>
            <a:ext cx="7882066" cy="175637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418" y="362361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F18-6EAF-44E0-BB5F-AFA5C19C84A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DDA5-026D-4155-8AE0-9423CC5C4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4" y="-9139"/>
            <a:ext cx="257107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82446" y="0"/>
            <a:ext cx="2571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F18-6EAF-44E0-BB5F-AFA5C19C84A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DDA5-026D-4155-8AE0-9423CC5C4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3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8126"/>
            <a:ext cx="9144000" cy="6875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F18-6EAF-44E0-BB5F-AFA5C19C84A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DDA5-026D-4155-8AE0-9423CC5C4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40862" y="1717210"/>
            <a:ext cx="6875975" cy="3441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20464" y="1634306"/>
            <a:ext cx="6875975" cy="3571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454" y="116553"/>
            <a:ext cx="7883371" cy="9236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54" y="1136342"/>
            <a:ext cx="7883371" cy="50980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9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7602" y="1195310"/>
            <a:ext cx="3886200" cy="49835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9224" y="1195310"/>
            <a:ext cx="3886200" cy="49835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F18-6EAF-44E0-BB5F-AFA5C19C84A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DDA5-026D-4155-8AE0-9423CC5C4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2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F18-6EAF-44E0-BB5F-AFA5C19C84A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DDA5-026D-4155-8AE0-9423CC5C4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3651" y="0"/>
            <a:ext cx="9167651" cy="68761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F18-6EAF-44E0-BB5F-AFA5C19C84A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DDA5-026D-4155-8AE0-9423CC5C4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740862" y="1717210"/>
            <a:ext cx="6875975" cy="3441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20464" y="1634306"/>
            <a:ext cx="6875975" cy="3571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93" y="128910"/>
            <a:ext cx="7883371" cy="9132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1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CF18-6EAF-44E0-BB5F-AFA5C19C84A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DDA5-026D-4155-8AE0-9423CC5C4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0931" y="116553"/>
            <a:ext cx="7883371" cy="913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931" y="1136342"/>
            <a:ext cx="7883371" cy="5040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7602" y="63635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CF18-6EAF-44E0-BB5F-AFA5C19C84A4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7902" y="636357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6902" y="63635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7DDA5-026D-4155-8AE0-9423CC5C49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8" r:id="rId4"/>
    <p:sldLayoutId id="2147483664" r:id="rId5"/>
    <p:sldLayoutId id="2147483666" r:id="rId6"/>
    <p:sldLayoutId id="2147483669" r:id="rId7"/>
    <p:sldLayoutId id="214748366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view=detailV2&amp;ccid=NwGSf57D&amp;id=17A6ECFFCF1BDD9563DDCFF27E034EF95AAC23BC&amp;thid=OIP.NwGSf57DhU1Eo5M1zuxIlgEsDD&amp;q=free+SIG+images&amp;simid=608000047268761386&amp;selectedIndex=29&amp;adlt=strict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Future of </a:t>
            </a:r>
            <a:r>
              <a:rPr lang="en-US" dirty="0" err="1" smtClean="0"/>
              <a:t>SoftBank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Jacek Pawelec-Blood Services Architect</a:t>
            </a:r>
          </a:p>
          <a:p>
            <a:r>
              <a:rPr lang="en-US" dirty="0" smtClean="0"/>
              <a:t>Laurie Sapp-Blood Services Product Analyst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Changes-Epic BPAM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External transfusion system will be enhanced to have the ability to receive transfusion status updates from Epic BPAM.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functionality requires newer Epic BPAM software.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functionality will be available in higher lines of </a:t>
            </a:r>
            <a:r>
              <a:rPr lang="en-US" dirty="0" err="1" smtClean="0"/>
              <a:t>SoftBank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Changes-Epic BPAM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following information can be received:</a:t>
            </a:r>
          </a:p>
          <a:p>
            <a:pPr>
              <a:buNone/>
            </a:pPr>
            <a:endParaRPr lang="en-US" dirty="0" smtClean="0"/>
          </a:p>
          <a:p>
            <a:pPr lvl="0"/>
            <a:r>
              <a:rPr lang="en-US" dirty="0" smtClean="0"/>
              <a:t>Transfusion start date/time </a:t>
            </a:r>
          </a:p>
          <a:p>
            <a:pPr lvl="0"/>
            <a:r>
              <a:rPr lang="en-US" dirty="0" smtClean="0"/>
              <a:t>Starting transfusion user ID</a:t>
            </a:r>
          </a:p>
          <a:p>
            <a:pPr lvl="0"/>
            <a:r>
              <a:rPr lang="en-US" dirty="0" smtClean="0"/>
              <a:t>Second starting transfusion user ID</a:t>
            </a:r>
          </a:p>
          <a:p>
            <a:pPr lvl="0"/>
            <a:r>
              <a:rPr lang="en-US" dirty="0" smtClean="0"/>
              <a:t>Transfusion stop date/time</a:t>
            </a:r>
          </a:p>
          <a:p>
            <a:pPr lvl="0"/>
            <a:r>
              <a:rPr lang="en-US" dirty="0" smtClean="0"/>
              <a:t>Stopping transfusion user ID</a:t>
            </a:r>
          </a:p>
          <a:p>
            <a:r>
              <a:rPr lang="en-US" dirty="0" smtClean="0"/>
              <a:t>Volume transfused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Changes-Epic BPAM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Benefits:</a:t>
            </a:r>
          </a:p>
          <a:p>
            <a:r>
              <a:rPr lang="en-US" dirty="0" smtClean="0"/>
              <a:t>Presumed transfused will no longer be needed (actual transfusion date/time) for units that are transfused using Epic BPAM</a:t>
            </a:r>
          </a:p>
          <a:p>
            <a:r>
              <a:rPr lang="en-US" dirty="0" smtClean="0"/>
              <a:t>The transfusion information will  be stored by </a:t>
            </a:r>
            <a:r>
              <a:rPr lang="en-US" dirty="0" err="1" smtClean="0"/>
              <a:t>SoftBank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911" y="4074566"/>
            <a:ext cx="2261095" cy="23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using invoice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Proposal:</a:t>
            </a:r>
          </a:p>
          <a:p>
            <a:r>
              <a:rPr lang="en-US" sz="2200" dirty="0" err="1" smtClean="0"/>
              <a:t>SoftBank</a:t>
            </a:r>
            <a:r>
              <a:rPr lang="en-US" sz="2200" dirty="0" smtClean="0"/>
              <a:t> will be able to register delivery of units transferred between sites using invoice#</a:t>
            </a:r>
          </a:p>
          <a:p>
            <a:r>
              <a:rPr lang="en-US" sz="2200" dirty="0" smtClean="0"/>
              <a:t> The functionality for initiating transfer will not change.</a:t>
            </a:r>
          </a:p>
          <a:p>
            <a:r>
              <a:rPr lang="en-US" sz="2200" dirty="0" smtClean="0"/>
              <a:t>User will select units to be transferred and specify destination site code and invoice#</a:t>
            </a:r>
          </a:p>
          <a:p>
            <a:r>
              <a:rPr lang="en-US" sz="2200" dirty="0" smtClean="0"/>
              <a:t> The receiving site will display list of invoices that contain units destined for this facility.</a:t>
            </a:r>
          </a:p>
          <a:p>
            <a:r>
              <a:rPr lang="en-US" sz="2200" dirty="0" smtClean="0"/>
              <a:t>Once the invoice is selected the list of units from that invoice with check box will be displayed</a:t>
            </a:r>
          </a:p>
          <a:p>
            <a:r>
              <a:rPr lang="en-US" sz="2200" dirty="0" smtClean="0"/>
              <a:t>The check box will be checked by default indicating that unit will be accepted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505" y="5585365"/>
            <a:ext cx="1551708" cy="112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Verify-Proposed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Additional Selection Criteria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Ability to Edit Results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Refreshing the verify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 Verify-Additional Selection Criteria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33702" y="3613708"/>
            <a:ext cx="6656831" cy="19092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Additional selection criteria:</a:t>
            </a:r>
          </a:p>
          <a:p>
            <a:r>
              <a:rPr lang="en-US" dirty="0" smtClean="0"/>
              <a:t>Test Code - basic test code</a:t>
            </a:r>
          </a:p>
          <a:p>
            <a:r>
              <a:rPr lang="en-US" dirty="0" smtClean="0"/>
              <a:t>Order # - Order number, HIS order number, Dynamic order number (foreign barcode) and Auxiliary order number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494" y="1272846"/>
            <a:ext cx="5413248" cy="16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Verify-Ability to Edit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7602" y="1195310"/>
            <a:ext cx="7482660" cy="4983547"/>
          </a:xfrm>
        </p:spPr>
        <p:txBody>
          <a:bodyPr/>
          <a:lstStyle/>
          <a:p>
            <a:r>
              <a:rPr lang="en-US" dirty="0" smtClean="0"/>
              <a:t>Adding the ability to edit results in the Test Verify options.   </a:t>
            </a:r>
          </a:p>
          <a:p>
            <a:r>
              <a:rPr lang="en-US" dirty="0" smtClean="0"/>
              <a:t>Users with appropriate security access will be able to edit test results (F9-Results).</a:t>
            </a:r>
          </a:p>
          <a:p>
            <a:r>
              <a:rPr lang="en-US" dirty="0" smtClean="0"/>
              <a:t>The system will generate an exception as defined in the parameter </a:t>
            </a:r>
            <a:r>
              <a:rPr lang="en-US" dirty="0" err="1" smtClean="0"/>
              <a:t>hos_spr_TVEdit</a:t>
            </a:r>
            <a:r>
              <a:rPr lang="en-US" dirty="0" smtClean="0"/>
              <a:t> when a test result is changed.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Verify-Edit 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085" y="1880704"/>
            <a:ext cx="7975258" cy="330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Verify-Edit Results Exception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1693959"/>
            <a:ext cx="7883525" cy="392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Verify-Refresh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Results&gt;Test Verify options now provide the ability for the list of tests in a "To Verify" status to be updated by removing recently verified tests from the list as well as adding new tests in a "To Verify" status to the list.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152" y="3886796"/>
            <a:ext cx="3702345" cy="24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</a:t>
            </a:r>
            <a:r>
              <a:rPr lang="en-US" dirty="0" err="1" smtClean="0"/>
              <a:t>SoftBank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session will provide high level clearance to our SoftBank Secret Agents to explore restricted files containing Prototypes, Future plans and New Features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480" y="2907793"/>
            <a:ext cx="6104964" cy="341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7602" y="1195310"/>
            <a:ext cx="7672856" cy="4983547"/>
          </a:xfrm>
        </p:spPr>
        <p:txBody>
          <a:bodyPr>
            <a:normAutofit/>
          </a:bodyPr>
          <a:lstStyle/>
          <a:p>
            <a:r>
              <a:rPr lang="en-US" dirty="0" smtClean="0"/>
              <a:t>The system will display the Collection Module field and up to 30 characters value (read-only) in the Order Entry window based on the setting of </a:t>
            </a:r>
            <a:r>
              <a:rPr lang="en-US" dirty="0" err="1" smtClean="0"/>
              <a:t>hos_ColModule</a:t>
            </a:r>
            <a:r>
              <a:rPr lang="en-US" dirty="0" smtClean="0"/>
              <a:t>. </a:t>
            </a:r>
          </a:p>
          <a:p>
            <a:r>
              <a:rPr lang="en-US" dirty="0" smtClean="0"/>
              <a:t>Collection Module value in SoftBank can be overwritten when it is updated in </a:t>
            </a:r>
            <a:r>
              <a:rPr lang="en-US" dirty="0" err="1" smtClean="0"/>
              <a:t>SoftLab</a:t>
            </a:r>
            <a:r>
              <a:rPr lang="en-US" dirty="0" smtClean="0"/>
              <a:t>, based on the setting of </a:t>
            </a:r>
            <a:r>
              <a:rPr lang="en-US" dirty="0" err="1" smtClean="0"/>
              <a:t>bbSpecDataOver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Module field in Order </a:t>
            </a:r>
            <a:r>
              <a:rPr lang="en-US" smtClean="0"/>
              <a:t>Entry window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009224" y="2596896"/>
            <a:ext cx="2803410" cy="20189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88" y="1645192"/>
            <a:ext cx="7739062" cy="408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Verification of Instrument Results-Proposed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Allow instrument results to be automatically verified (set to completed status) based on specific criteria.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Automatic Verification functionality would be  introduced by the setting of a new parameter (</a:t>
            </a:r>
            <a:r>
              <a:rPr lang="en-US" dirty="0" err="1" smtClean="0"/>
              <a:t>hos_AutoVerify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See the source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334" y="4133088"/>
            <a:ext cx="2387943" cy="224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Verification-Controls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Indicate the phase results that would require verification (Setup&gt;Tests&gt;Phases).</a:t>
            </a:r>
          </a:p>
          <a:p>
            <a:pPr>
              <a:buNone/>
            </a:pPr>
            <a:r>
              <a:rPr lang="en-US" dirty="0" smtClean="0"/>
              <a:t>Require abnormal results to be verified (Setup&gt;Tests&gt;Group&gt;Interpretation table) </a:t>
            </a:r>
          </a:p>
          <a:p>
            <a:pPr>
              <a:buNone/>
            </a:pPr>
            <a:r>
              <a:rPr lang="en-US" dirty="0" smtClean="0"/>
              <a:t>Determine elements in the Patient Caution Window that would require results to be verified (new parameter (</a:t>
            </a:r>
            <a:r>
              <a:rPr lang="en-US" dirty="0" err="1" smtClean="0"/>
              <a:t>hos_AutoVerPatHis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Any result that would generate an exception or warning would not qualify for automatic verification.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0931" y="116553"/>
            <a:ext cx="7883371" cy="988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Verification Controls</a:t>
            </a:r>
            <a:br>
              <a:rPr lang="en-US" dirty="0" smtClean="0"/>
            </a:br>
            <a:r>
              <a:rPr lang="en-US" dirty="0" smtClean="0"/>
              <a:t>Phase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21638" y="3942893"/>
            <a:ext cx="7680960" cy="20263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Setup&gt;Tests&gt;Phases “</a:t>
            </a:r>
            <a:r>
              <a:rPr lang="en-US" dirty="0" err="1" smtClean="0"/>
              <a:t>Ver</a:t>
            </a:r>
            <a:r>
              <a:rPr lang="en-US" dirty="0" smtClean="0"/>
              <a:t>” checkbox added</a:t>
            </a:r>
          </a:p>
          <a:p>
            <a:r>
              <a:rPr lang="en-US" dirty="0" smtClean="0"/>
              <a:t>The checked phases require verification</a:t>
            </a:r>
          </a:p>
          <a:p>
            <a:r>
              <a:rPr lang="en-US" dirty="0" smtClean="0"/>
              <a:t>Instrument results that contain a test with a phase result that requires verification will not qualify for automatic verification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133" y="1502827"/>
            <a:ext cx="4689043" cy="20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2"/>
            <a:ext cx="7883371" cy="9953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Verification Controls</a:t>
            </a:r>
            <a:br>
              <a:rPr lang="en-US" dirty="0" smtClean="0"/>
            </a:br>
            <a:r>
              <a:rPr lang="en-US" dirty="0" smtClean="0"/>
              <a:t>Abnormal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366" y="4103827"/>
            <a:ext cx="7644384" cy="1543507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Interpretations marked as “Abnormal” will not qualify for automatic verification. (Setup&gt;Tests&gt;Group&gt;Interpretation table) 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629" y="1195388"/>
            <a:ext cx="469760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Verification Controls</a:t>
            </a:r>
            <a:br>
              <a:rPr lang="en-US" dirty="0" smtClean="0"/>
            </a:br>
            <a:r>
              <a:rPr lang="en-US" dirty="0" smtClean="0"/>
              <a:t>Patient Caution Window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New parameter </a:t>
            </a:r>
            <a:r>
              <a:rPr lang="en-US" dirty="0" err="1" smtClean="0"/>
              <a:t>hos_AutoVerPatHis</a:t>
            </a:r>
            <a:r>
              <a:rPr lang="en-US" dirty="0" smtClean="0"/>
              <a:t>-to determine the elements in the Patient Caution Window that if present would prevent instrument results from qualifying for automatic verification. </a:t>
            </a:r>
          </a:p>
          <a:p>
            <a:pPr>
              <a:buNone/>
            </a:pPr>
            <a:r>
              <a:rPr lang="en-US" dirty="0" smtClean="0"/>
              <a:t>Patient Caution Window elements:</a:t>
            </a:r>
          </a:p>
          <a:p>
            <a:pPr lvl="0"/>
            <a:r>
              <a:rPr lang="en-US" sz="2200" dirty="0" smtClean="0"/>
              <a:t>“B” patient has antibodies on record.</a:t>
            </a:r>
          </a:p>
          <a:p>
            <a:pPr lvl="0"/>
            <a:r>
              <a:rPr lang="en-US" sz="2200" dirty="0" smtClean="0"/>
              <a:t>“G” patient has antigens on record.</a:t>
            </a:r>
          </a:p>
          <a:p>
            <a:pPr lvl="0"/>
            <a:r>
              <a:rPr lang="en-US" sz="2200" dirty="0" smtClean="0"/>
              <a:t>“M” patient has special messages on record.</a:t>
            </a:r>
          </a:p>
          <a:p>
            <a:pPr lvl="0"/>
            <a:r>
              <a:rPr lang="en-US" sz="2200" dirty="0" smtClean="0"/>
              <a:t>“T” patient has transfusions on record.</a:t>
            </a:r>
          </a:p>
          <a:p>
            <a:pPr lvl="0"/>
            <a:r>
              <a:rPr lang="en-US" sz="2200" dirty="0" smtClean="0"/>
              <a:t>“R” patient has transfusion reactions on record.</a:t>
            </a:r>
          </a:p>
          <a:p>
            <a:pPr lvl="0"/>
            <a:r>
              <a:rPr lang="en-US" sz="2200" dirty="0" smtClean="0"/>
              <a:t>“D” patient has ABO/</a:t>
            </a:r>
            <a:r>
              <a:rPr lang="en-US" sz="2200" dirty="0" err="1" smtClean="0"/>
              <a:t>Rh</a:t>
            </a:r>
            <a:r>
              <a:rPr lang="en-US" sz="2200" dirty="0" smtClean="0"/>
              <a:t> difficulties on record.</a:t>
            </a:r>
          </a:p>
          <a:p>
            <a:pPr lvl="0"/>
            <a:r>
              <a:rPr lang="en-US" sz="2200" dirty="0" smtClean="0"/>
              <a:t>“H” patient has HLA type on record.</a:t>
            </a:r>
          </a:p>
          <a:p>
            <a:pPr lvl="0"/>
            <a:r>
              <a:rPr lang="en-US" sz="2200" dirty="0" smtClean="0"/>
              <a:t>“V” patient has a BSA link on record.</a:t>
            </a:r>
          </a:p>
          <a:p>
            <a:pPr lvl="0"/>
            <a:r>
              <a:rPr lang="en-US" sz="2200" dirty="0" smtClean="0"/>
              <a:t>“S” patient has a positive antibody screen on record.</a:t>
            </a:r>
          </a:p>
          <a:p>
            <a:pPr lvl="0"/>
            <a:r>
              <a:rPr lang="en-US" sz="2200" dirty="0" smtClean="0"/>
              <a:t>“A” patient has </a:t>
            </a:r>
            <a:r>
              <a:rPr lang="en-US" sz="2200" dirty="0" err="1" smtClean="0"/>
              <a:t>Autologous</a:t>
            </a:r>
            <a:r>
              <a:rPr lang="en-US" sz="2200" dirty="0" smtClean="0"/>
              <a:t>, Directed, or Held units on record.</a:t>
            </a:r>
          </a:p>
          <a:p>
            <a:pPr lvl="0"/>
            <a:r>
              <a:rPr lang="en-US" sz="2200" dirty="0" smtClean="0"/>
              <a:t>“L” patient has linked patient, MPI similar patient on record.</a:t>
            </a:r>
          </a:p>
          <a:p>
            <a:pPr lvl="0"/>
            <a:r>
              <a:rPr lang="en-US" sz="2200" dirty="0" smtClean="0"/>
              <a:t>“E” patient has data events on record.</a:t>
            </a:r>
          </a:p>
          <a:p>
            <a:pPr lvl="0"/>
            <a:endParaRPr lang="en-US" sz="2200" dirty="0" smtClean="0"/>
          </a:p>
          <a:p>
            <a:pPr lvl="0">
              <a:buNone/>
            </a:pPr>
            <a:r>
              <a:rPr lang="en-US" sz="3200" dirty="0" smtClean="0"/>
              <a:t>Example setting </a:t>
            </a:r>
            <a:r>
              <a:rPr lang="en-US" sz="3200" dirty="0" err="1" smtClean="0"/>
              <a:t>hos_AutoVerPatHis</a:t>
            </a:r>
            <a:r>
              <a:rPr lang="en-US" sz="3200" dirty="0" smtClean="0"/>
              <a:t> “BMDS”</a:t>
            </a:r>
          </a:p>
          <a:p>
            <a:pPr lvl="0"/>
            <a:endParaRPr lang="en-US" sz="2200" dirty="0" smtClean="0"/>
          </a:p>
          <a:p>
            <a:pPr lvl="0"/>
            <a:endParaRPr lang="en-US" dirty="0" smtClean="0"/>
          </a:p>
          <a:p>
            <a:pPr lv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Verification Controls</a:t>
            </a:r>
            <a:br>
              <a:rPr lang="en-US" dirty="0" smtClean="0"/>
            </a:br>
            <a:r>
              <a:rPr lang="en-US" dirty="0" smtClean="0"/>
              <a:t>Exceptions and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Any result that would generate an exception or warning would not qualify for automatic verification. </a:t>
            </a:r>
          </a:p>
          <a:p>
            <a:r>
              <a:rPr lang="en-US" dirty="0" smtClean="0"/>
              <a:t>These controls are part of the programming for this feature, not setup driven</a:t>
            </a:r>
          </a:p>
          <a:p>
            <a:r>
              <a:rPr lang="en-US" dirty="0" smtClean="0"/>
              <a:t>Examples: Illogical interpretation, Previous result different, Specimen expired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Automatic Verification</a:t>
            </a:r>
            <a:br>
              <a:rPr lang="en-US" sz="4000" dirty="0" smtClean="0"/>
            </a:br>
            <a:r>
              <a:rPr lang="en-US" sz="4000" dirty="0" smtClean="0"/>
              <a:t>Verified instrument results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2177761"/>
            <a:ext cx="7883525" cy="295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Verification</a:t>
            </a:r>
            <a:br>
              <a:rPr lang="en-US" dirty="0" smtClean="0"/>
            </a:br>
            <a:r>
              <a:rPr lang="en-US" dirty="0" smtClean="0"/>
              <a:t>Results that require verification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2162389"/>
            <a:ext cx="7883525" cy="298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SoftBank</a:t>
            </a:r>
            <a:r>
              <a:rPr lang="en-US" dirty="0" smtClean="0"/>
              <a:t>-Secret Agent Credentials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662" y="2154253"/>
            <a:ext cx="5247619" cy="29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Canned Messages can be defined to be used in RBS rules to automatically add comments to results.</a:t>
            </a:r>
          </a:p>
          <a:p>
            <a:r>
              <a:rPr lang="en-US" dirty="0" smtClean="0"/>
              <a:t>The RBS rules are associated with a test in Setup&gt;Tests&gt;Group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Comments</a:t>
            </a:r>
            <a:br>
              <a:rPr lang="en-US" dirty="0" smtClean="0"/>
            </a:br>
            <a:r>
              <a:rPr lang="en-US" dirty="0" smtClean="0"/>
              <a:t>Canned Message Setup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606" y="1726387"/>
            <a:ext cx="8083296" cy="306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Comments</a:t>
            </a:r>
            <a:br>
              <a:rPr lang="en-US" dirty="0" smtClean="0"/>
            </a:br>
            <a:r>
              <a:rPr lang="en-US" dirty="0" smtClean="0"/>
              <a:t>Test Setup-New Function Key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834" y="2135163"/>
            <a:ext cx="7373721" cy="201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Comments</a:t>
            </a:r>
            <a:br>
              <a:rPr lang="en-US" dirty="0" smtClean="0"/>
            </a:br>
            <a:r>
              <a:rPr lang="en-US" dirty="0" smtClean="0"/>
              <a:t>Test Setup-Code for canned message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1487875"/>
            <a:ext cx="7883525" cy="433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192" y="233596"/>
            <a:ext cx="7883371" cy="12660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Comments</a:t>
            </a:r>
            <a:br>
              <a:rPr lang="en-US" dirty="0" smtClean="0"/>
            </a:br>
            <a:r>
              <a:rPr lang="en-US" dirty="0" smtClean="0"/>
              <a:t>Test Setup-When the comment will be added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1799538"/>
            <a:ext cx="7883525" cy="39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Comments</a:t>
            </a:r>
            <a:br>
              <a:rPr lang="en-US" dirty="0" smtClean="0"/>
            </a:br>
            <a:r>
              <a:rPr lang="en-US" dirty="0" smtClean="0"/>
              <a:t>Test Setup-Comment Placement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1449891"/>
            <a:ext cx="7883525" cy="441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Comments</a:t>
            </a:r>
            <a:br>
              <a:rPr lang="en-US" dirty="0" smtClean="0"/>
            </a:br>
            <a:r>
              <a:rPr lang="en-US" dirty="0" smtClean="0"/>
              <a:t>Test Setup-Test/Result record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1420122"/>
            <a:ext cx="7883525" cy="44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2"/>
            <a:ext cx="7883371" cy="12733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Comments</a:t>
            </a:r>
            <a:br>
              <a:rPr lang="en-US" dirty="0" smtClean="0"/>
            </a:br>
            <a:r>
              <a:rPr lang="en-US" dirty="0" smtClean="0"/>
              <a:t>Test Setup-RBS comment rule complete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117" y="1799539"/>
            <a:ext cx="7741171" cy="401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2"/>
            <a:ext cx="7883371" cy="11489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Comments</a:t>
            </a:r>
            <a:br>
              <a:rPr lang="en-US" dirty="0" smtClean="0"/>
            </a:br>
            <a:r>
              <a:rPr lang="en-US" dirty="0" smtClean="0"/>
              <a:t>Patient Order</a:t>
            </a:r>
            <a:endParaRPr 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709" y="2325059"/>
            <a:ext cx="7883525" cy="17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Comments</a:t>
            </a:r>
            <a:br>
              <a:rPr lang="en-US" dirty="0" smtClean="0"/>
            </a:br>
            <a:r>
              <a:rPr lang="en-US" dirty="0" smtClean="0"/>
              <a:t>Patient Order with results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1171" y="2450592"/>
            <a:ext cx="7741172" cy="198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 Agent Credentials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SoftBank</a:t>
            </a:r>
            <a:r>
              <a:rPr lang="en-US" dirty="0" smtClean="0"/>
              <a:t> Secret Agent Credentials access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Case File-Web User Interface Prototype</a:t>
            </a:r>
          </a:p>
          <a:p>
            <a:pPr>
              <a:buNone/>
            </a:pPr>
            <a:r>
              <a:rPr lang="en-US" dirty="0" smtClean="0"/>
              <a:t>Case File-Future Plans</a:t>
            </a:r>
          </a:p>
          <a:p>
            <a:pPr>
              <a:buNone/>
            </a:pPr>
            <a:r>
              <a:rPr lang="en-US" dirty="0" smtClean="0"/>
              <a:t>Case File-New Features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ttps://windowsable.com/wp-content/uploads/2015/09/How-to-password-protect-folders-in-Windows-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285" y="3492370"/>
            <a:ext cx="3148549" cy="236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Comments</a:t>
            </a:r>
            <a:br>
              <a:rPr lang="en-US" dirty="0" smtClean="0"/>
            </a:br>
            <a:r>
              <a:rPr lang="en-US" dirty="0" smtClean="0"/>
              <a:t>Results with comment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0763" y="2304572"/>
            <a:ext cx="7883525" cy="270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File-New Features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4455" y="1136650"/>
            <a:ext cx="4171289" cy="517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File-New Features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SoftBank Version 25.5.5</a:t>
            </a:r>
          </a:p>
          <a:p>
            <a:r>
              <a:rPr lang="en-US" dirty="0" smtClean="0"/>
              <a:t>Expanded unit number field</a:t>
            </a:r>
          </a:p>
          <a:p>
            <a:r>
              <a:rPr lang="en-US" dirty="0" smtClean="0"/>
              <a:t>Special Testing barcode</a:t>
            </a:r>
          </a:p>
          <a:p>
            <a:r>
              <a:rPr lang="en-US" dirty="0" smtClean="0"/>
              <a:t>Reflex testing</a:t>
            </a:r>
          </a:p>
          <a:p>
            <a:r>
              <a:rPr lang="en-US" dirty="0" smtClean="0"/>
              <a:t>Exception when specimen outdate is changed</a:t>
            </a:r>
          </a:p>
          <a:p>
            <a:r>
              <a:rPr lang="en-US" dirty="0" smtClean="0"/>
              <a:t>Caution window function key(SIG request)</a:t>
            </a:r>
          </a:p>
          <a:p>
            <a:r>
              <a:rPr lang="en-US" dirty="0" err="1" smtClean="0"/>
              <a:t>SoftMedia</a:t>
            </a:r>
            <a:r>
              <a:rPr lang="en-US" dirty="0" smtClean="0"/>
              <a:t> Bridge for Order-related documents</a:t>
            </a:r>
          </a:p>
          <a:p>
            <a:r>
              <a:rPr lang="en-US" dirty="0" smtClean="0"/>
              <a:t>Electronic </a:t>
            </a:r>
            <a:r>
              <a:rPr lang="en-US" dirty="0" err="1" smtClean="0"/>
              <a:t>crossmatch</a:t>
            </a:r>
            <a:r>
              <a:rPr lang="en-US" dirty="0" smtClean="0"/>
              <a:t> with clinically insignificant antibody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Number field-expanded to allow up to 24 characters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624" y="1474836"/>
            <a:ext cx="6911787" cy="141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1495" y="3402387"/>
            <a:ext cx="4908176" cy="237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Testing Barcode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7601" y="1195310"/>
            <a:ext cx="7804529" cy="4983547"/>
          </a:xfrm>
        </p:spPr>
        <p:txBody>
          <a:bodyPr/>
          <a:lstStyle/>
          <a:p>
            <a:r>
              <a:rPr lang="en-US" dirty="0" smtClean="0"/>
              <a:t>Special Testing Barcode is an optional product barcode in the ICCBBA U.S. Consensus 3.0.</a:t>
            </a:r>
          </a:p>
          <a:p>
            <a:r>
              <a:rPr lang="en-US" dirty="0" smtClean="0"/>
              <a:t>ISBT Data Structure 012 provides information regarding red blood cell phenotypes, CMV antibody, </a:t>
            </a:r>
            <a:r>
              <a:rPr lang="en-US" dirty="0" err="1" smtClean="0"/>
              <a:t>IgA</a:t>
            </a:r>
            <a:r>
              <a:rPr lang="en-US" dirty="0" smtClean="0"/>
              <a:t>, Parvovirus B19, Hemoglobin S.   (ISBT 128 Standard Technical Specification v5.9.0 )</a:t>
            </a:r>
          </a:p>
          <a:p>
            <a:r>
              <a:rPr lang="en-US" dirty="0" smtClean="0"/>
              <a:t>The Special Testing Barcode can be scanned at product delivery.</a:t>
            </a:r>
          </a:p>
          <a:p>
            <a:r>
              <a:rPr lang="en-US" dirty="0" smtClean="0"/>
              <a:t>The Special Test Barcode will be printed on a modified product label.</a:t>
            </a:r>
          </a:p>
          <a:p>
            <a:endParaRPr lang="en-US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3603" y="5084064"/>
            <a:ext cx="1731280" cy="16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Structure 012: Special Testing: Red Blood Cell Antigens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346" y="1289989"/>
            <a:ext cx="8207654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Structure 012: Special Testing: Red Blood Cell Antigens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741" y="1250578"/>
            <a:ext cx="8115499" cy="4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Special Testing Barcode-Antigen Setup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659" y="4356847"/>
            <a:ext cx="7853081" cy="18220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Setup&gt;Blood&gt;Antigens the Common Ag field has been added to match client specific antigen setup to the antigens in the ISBT Data Structure-012 of Special Testing Red Blood Cell Antigens tables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106" y="1438835"/>
            <a:ext cx="5082988" cy="24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Special</a:t>
            </a:r>
            <a:r>
              <a:rPr lang="en-US" dirty="0" smtClean="0"/>
              <a:t> Testing Barcode-Attribute Setup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682" y="4168588"/>
            <a:ext cx="7671742" cy="23397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In Setup&gt;Blood&gt;Attribute the Common Attribute field has been added to match client specific attribute setup to the attributes in the ISBT Data Structure-012 of Special Testing Red Blood Cell Antigens tables. </a:t>
            </a:r>
          </a:p>
          <a:p>
            <a:pPr>
              <a:buNone/>
            </a:pPr>
            <a:r>
              <a:rPr lang="en-US" dirty="0" smtClean="0"/>
              <a:t>The Print field/checkbox has been added to provide the ability to print an attribute that is not included in the special testing barcode on a separate label.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010" y="1420170"/>
            <a:ext cx="4450976" cy="212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Testing Barcode-In/Out&gt;Delivery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062" y="2316637"/>
            <a:ext cx="7609314" cy="187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File-Web User Interface Prototype</a:t>
            </a:r>
            <a:endParaRPr lang="en-US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943" y="1136650"/>
            <a:ext cx="344716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Testing Barcode</a:t>
            </a:r>
            <a:br>
              <a:rPr lang="en-US" dirty="0" smtClean="0"/>
            </a:br>
            <a:r>
              <a:rPr lang="en-US" dirty="0" smtClean="0"/>
              <a:t>Sample Label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758" y="1104595"/>
            <a:ext cx="7958938" cy="477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Testing Barcode</a:t>
            </a:r>
            <a:br>
              <a:rPr lang="en-US" dirty="0" smtClean="0"/>
            </a:br>
            <a:r>
              <a:rPr lang="en-US" dirty="0" smtClean="0"/>
              <a:t>Patient with special requirements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052" y="2130919"/>
            <a:ext cx="7263994" cy="337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Testing Barcode</a:t>
            </a:r>
            <a:br>
              <a:rPr lang="en-US" dirty="0" smtClean="0"/>
            </a:br>
            <a:r>
              <a:rPr lang="en-US" dirty="0" smtClean="0"/>
              <a:t>Unit with special testing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081" y="2348377"/>
            <a:ext cx="7883525" cy="258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2"/>
            <a:ext cx="7883371" cy="1295281"/>
          </a:xfrm>
        </p:spPr>
        <p:txBody>
          <a:bodyPr>
            <a:noAutofit/>
          </a:bodyPr>
          <a:lstStyle/>
          <a:p>
            <a:r>
              <a:rPr lang="en-US" sz="3600" dirty="0" smtClean="0"/>
              <a:t>Special Testing Barcode</a:t>
            </a:r>
            <a:br>
              <a:rPr lang="en-US" sz="3600" dirty="0" smtClean="0"/>
            </a:br>
            <a:r>
              <a:rPr lang="en-US" sz="3600" dirty="0" smtClean="0"/>
              <a:t>Unit displays in the list of available units for the patient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875" y="1748333"/>
            <a:ext cx="7883525" cy="311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2"/>
            <a:ext cx="7883371" cy="10173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 Testing Barcode</a:t>
            </a:r>
            <a:br>
              <a:rPr lang="en-US" dirty="0" smtClean="0"/>
            </a:br>
            <a:r>
              <a:rPr lang="en-US" dirty="0" smtClean="0"/>
              <a:t>Product Select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271" y="2062886"/>
            <a:ext cx="7512710" cy="321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240912"/>
            <a:ext cx="7883371" cy="10977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 Testing Barcode</a:t>
            </a:r>
            <a:br>
              <a:rPr lang="en-US" dirty="0" smtClean="0"/>
            </a:br>
            <a:r>
              <a:rPr lang="en-US" dirty="0" smtClean="0"/>
              <a:t>Product Issue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027" y="2026311"/>
            <a:ext cx="7883525" cy="31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setup driven feature.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system can be setup to add a confirmatory Blood Type test to the existing order when a patient does not have a previous type on record.</a:t>
            </a:r>
          </a:p>
          <a:p>
            <a:endParaRPr lang="en-US" dirty="0" smtClean="0"/>
          </a:p>
          <a:p>
            <a:r>
              <a:rPr lang="en-US" dirty="0" smtClean="0"/>
              <a:t>The system can be setup to add an additional test based on a positive result. </a:t>
            </a:r>
            <a:endParaRPr lang="en-US" dirty="0"/>
          </a:p>
        </p:txBody>
      </p:sp>
      <p:pic>
        <p:nvPicPr>
          <p:cNvPr id="4" name="Picture 3" descr="http://chicagoagentmagazine.com/wp-content/uploads/2013/01/confetti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290" y="1073700"/>
            <a:ext cx="8185710" cy="512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Reflex Tests</a:t>
            </a:r>
            <a:br>
              <a:rPr lang="en-US" dirty="0" smtClean="0"/>
            </a:br>
            <a:r>
              <a:rPr lang="en-US" dirty="0" smtClean="0"/>
              <a:t>Test Setup-Blood Type Reflex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378" y="1645920"/>
            <a:ext cx="7666328" cy="389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3"/>
            <a:ext cx="7883371" cy="11709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Reflex Tests-Confirmatory Type added to current order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444" y="1814934"/>
            <a:ext cx="7973568" cy="246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Reflex Tests</a:t>
            </a:r>
            <a:br>
              <a:rPr lang="en-US" dirty="0" smtClean="0"/>
            </a:br>
            <a:r>
              <a:rPr lang="en-US" dirty="0" smtClean="0"/>
              <a:t>Test Setup-Positive Result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790" y="1449400"/>
            <a:ext cx="7468819" cy="378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File-Web user Interface Contents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New web user interface will allow access to SoftBank and </a:t>
            </a:r>
            <a:r>
              <a:rPr lang="en-US" dirty="0" err="1" smtClean="0"/>
              <a:t>SoftDonor</a:t>
            </a:r>
            <a:r>
              <a:rPr lang="en-US" dirty="0" smtClean="0"/>
              <a:t> using a standard web browser.</a:t>
            </a:r>
          </a:p>
          <a:p>
            <a:r>
              <a:rPr lang="en-US" dirty="0" smtClean="0"/>
              <a:t>Web user interface provides a new look for SoftBank and </a:t>
            </a:r>
            <a:r>
              <a:rPr lang="en-US" dirty="0" err="1" smtClean="0"/>
              <a:t>SoftDonor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Web Browsers such as: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006" y="3954558"/>
            <a:ext cx="3390540" cy="141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Tests-Patient Order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704" y="1283666"/>
            <a:ext cx="7922362" cy="262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Tests-Positive Result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116" y="1609343"/>
            <a:ext cx="7776058" cy="28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Tests-Additional test added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6540" y="1612203"/>
            <a:ext cx="7885785" cy="32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Outdate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8835" y="4262718"/>
            <a:ext cx="7005918" cy="191613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system can generate an exception for supervisor review when the patient specimen outdate is changed based on the setting of </a:t>
            </a:r>
            <a:r>
              <a:rPr lang="en-US" dirty="0" err="1" smtClean="0"/>
              <a:t>hos_EditSpecOutdate</a:t>
            </a:r>
            <a:r>
              <a:rPr lang="en-US" dirty="0" smtClean="0"/>
              <a:t> "&lt;Flag&gt;,&lt;Exception&gt;"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247" y="1386326"/>
            <a:ext cx="6266329" cy="241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Function Key-Patient Caution Window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45859" y="933904"/>
            <a:ext cx="2272554" cy="324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68189" y="4343400"/>
            <a:ext cx="7920318" cy="233978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Patient&gt;Orders&gt;Cancel, Modify, Display, Review, Actions, Results, </a:t>
            </a:r>
            <a:r>
              <a:rPr lang="en-US" dirty="0" err="1" smtClean="0"/>
              <a:t>Xmatch</a:t>
            </a:r>
            <a:r>
              <a:rPr lang="en-US" dirty="0" smtClean="0"/>
              <a:t>, Units, Transfusion.</a:t>
            </a:r>
          </a:p>
          <a:p>
            <a:r>
              <a:rPr lang="en-US" dirty="0" smtClean="0"/>
              <a:t>Patient&gt;Transfusions&gt;Confirm, View, Edit, workup, reaction</a:t>
            </a:r>
          </a:p>
          <a:p>
            <a:r>
              <a:rPr lang="en-US" dirty="0" smtClean="0"/>
              <a:t>Patient&gt;Edit&gt;Comments, Messages, Antibodies, Antigens, HLA, Demographics, Hold.</a:t>
            </a:r>
          </a:p>
          <a:p>
            <a:r>
              <a:rPr lang="en-US" dirty="0" smtClean="0"/>
              <a:t>Patient&gt;Display&gt;Order, Transfusion, Comment, Message, Antibody, Antigen, HLA, Demographics, </a:t>
            </a:r>
            <a:r>
              <a:rPr lang="en-US" dirty="0" err="1" smtClean="0"/>
              <a:t>Units_Autologous</a:t>
            </a:r>
            <a:r>
              <a:rPr lang="en-US" dirty="0" smtClean="0"/>
              <a:t>/Directed, History.</a:t>
            </a:r>
          </a:p>
          <a:p>
            <a:r>
              <a:rPr lang="en-US" dirty="0" smtClean="0"/>
              <a:t>Link, Merge, </a:t>
            </a:r>
            <a:r>
              <a:rPr lang="en-US" dirty="0" err="1" smtClean="0"/>
              <a:t>Stay_Merge</a:t>
            </a:r>
            <a:r>
              <a:rPr lang="en-US" dirty="0" smtClean="0"/>
              <a:t>, </a:t>
            </a:r>
            <a:r>
              <a:rPr lang="en-US" dirty="0" err="1" smtClean="0"/>
              <a:t>Stay_move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Product Order Service&gt;Patient&gt;Maintenance&gt;Discharge</a:t>
            </a:r>
          </a:p>
          <a:p>
            <a:r>
              <a:rPr lang="en-US" dirty="0" smtClean="0"/>
              <a:t>Select, Issue, </a:t>
            </a:r>
            <a:r>
              <a:rPr lang="en-US" dirty="0" err="1" smtClean="0"/>
              <a:t>Em_Issue</a:t>
            </a:r>
            <a:r>
              <a:rPr lang="en-US" dirty="0" smtClean="0"/>
              <a:t>, Release, Return, Instructions, </a:t>
            </a:r>
            <a:r>
              <a:rPr lang="en-US" dirty="0" err="1" smtClean="0"/>
              <a:t>Create_prod</a:t>
            </a:r>
            <a:r>
              <a:rPr lang="en-US" dirty="0" smtClean="0"/>
              <a:t> (Change, Divide, Pool, </a:t>
            </a:r>
            <a:r>
              <a:rPr lang="en-US" dirty="0" err="1" smtClean="0"/>
              <a:t>pool_edit</a:t>
            </a:r>
            <a:r>
              <a:rPr lang="en-US" dirty="0" smtClean="0"/>
              <a:t>), Label.</a:t>
            </a:r>
          </a:p>
          <a:p>
            <a:r>
              <a:rPr lang="en-US" dirty="0" smtClean="0"/>
              <a:t>Results&gt;Joint, Patient Test, and </a:t>
            </a:r>
            <a:r>
              <a:rPr lang="en-US" dirty="0" err="1" smtClean="0"/>
              <a:t>Crossmatch</a:t>
            </a:r>
            <a:r>
              <a:rPr lang="en-US" dirty="0" smtClean="0"/>
              <a:t> worksheets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age result for free SIG images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3167" y="6261652"/>
            <a:ext cx="940833" cy="59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Function Key-Display Patient Caution Window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7593" y="1492624"/>
            <a:ext cx="6473952" cy="247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06071" y="4908176"/>
            <a:ext cx="6884895" cy="116989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Access </a:t>
            </a:r>
            <a:r>
              <a:rPr lang="en-US" dirty="0" err="1" smtClean="0"/>
              <a:t>Ctrl+W</a:t>
            </a:r>
            <a:r>
              <a:rPr lang="en-US" dirty="0" smtClean="0"/>
              <a:t>-Patient Caution Window to display the caution when needed.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SoftMedia</a:t>
            </a:r>
            <a:r>
              <a:rPr lang="en-US" sz="3200" dirty="0" smtClean="0"/>
              <a:t> Bridge to Order-related documents</a:t>
            </a:r>
            <a:endParaRPr lang="en-US" sz="3200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1017588" y="1195388"/>
            <a:ext cx="7526337" cy="4983162"/>
          </a:xfrm>
        </p:spPr>
        <p:txBody>
          <a:bodyPr/>
          <a:lstStyle/>
          <a:p>
            <a:r>
              <a:rPr lang="en-US" dirty="0" smtClean="0"/>
              <a:t>Specimen collection declaration signed by the person collecting the specimen is stored in </a:t>
            </a:r>
            <a:r>
              <a:rPr lang="en-US" dirty="0" err="1" smtClean="0"/>
              <a:t>SoftMedia</a:t>
            </a:r>
            <a:endParaRPr lang="en-US" dirty="0" smtClean="0"/>
          </a:p>
          <a:p>
            <a:r>
              <a:rPr lang="en-US" dirty="0" smtClean="0"/>
              <a:t>Specimen collection declaration is viewable in SoftBank options where order information can be viewed.</a:t>
            </a:r>
          </a:p>
          <a:p>
            <a:r>
              <a:rPr lang="en-US" dirty="0" smtClean="0"/>
              <a:t>Select </a:t>
            </a:r>
            <a:r>
              <a:rPr lang="en-US" dirty="0" err="1" smtClean="0"/>
              <a:t>Ctrl+G</a:t>
            </a:r>
            <a:r>
              <a:rPr lang="en-US" dirty="0" smtClean="0"/>
              <a:t> function key to display and modify (based on security) order-related documents using </a:t>
            </a:r>
            <a:r>
              <a:rPr lang="en-US" dirty="0" err="1" smtClean="0"/>
              <a:t>SoftMedia</a:t>
            </a:r>
            <a:r>
              <a:rPr lang="en-US" dirty="0" smtClean="0"/>
              <a:t> attributes MRN and ORDER.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Collection Declaration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563" y="2016473"/>
            <a:ext cx="3886200" cy="334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450" y="2382207"/>
            <a:ext cx="1590476" cy="26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2"/>
            <a:ext cx="7883371" cy="1031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 </a:t>
            </a:r>
            <a:r>
              <a:rPr lang="en-US" dirty="0" err="1" smtClean="0"/>
              <a:t>Crossmatch</a:t>
            </a:r>
            <a:r>
              <a:rPr lang="en-US" dirty="0" smtClean="0"/>
              <a:t> with clinically insignificant antibody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1017588" y="1195388"/>
            <a:ext cx="7782598" cy="4983162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This enhancement will allow a RC product to be issued to a patient with a positive antibody screen with no clinically significant antibodies identified.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hos_CheckSignifAntib</a:t>
            </a:r>
            <a:r>
              <a:rPr lang="en-US" dirty="0" smtClean="0"/>
              <a:t> - checks for clinically significant antibodies</a:t>
            </a:r>
          </a:p>
          <a:p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3"/>
            <a:ext cx="7883371" cy="10246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 </a:t>
            </a:r>
            <a:r>
              <a:rPr lang="en-US" dirty="0" err="1" smtClean="0"/>
              <a:t>Crossmatch</a:t>
            </a:r>
            <a:r>
              <a:rPr lang="en-US" dirty="0" smtClean="0"/>
              <a:t> with clinically insignificant antibody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1017588" y="1195388"/>
            <a:ext cx="7782598" cy="49831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Electronic </a:t>
            </a:r>
            <a:r>
              <a:rPr lang="en-US" sz="2000" dirty="0" err="1" smtClean="0"/>
              <a:t>crossmatch</a:t>
            </a:r>
            <a:r>
              <a:rPr lang="en-US" sz="2000" dirty="0" smtClean="0"/>
              <a:t> eligibility is met by the following criteria:</a:t>
            </a:r>
          </a:p>
          <a:p>
            <a:pPr>
              <a:buNone/>
            </a:pPr>
            <a:r>
              <a:rPr lang="en-US" sz="2000" dirty="0" smtClean="0"/>
              <a:t>1. Patient </a:t>
            </a:r>
            <a:r>
              <a:rPr lang="en-US" sz="2000" dirty="0" err="1" smtClean="0"/>
              <a:t>ABO</a:t>
            </a:r>
            <a:r>
              <a:rPr lang="en-US" sz="2000" dirty="0" smtClean="0"/>
              <a:t> has been performed twice and consecutively matches in the system.</a:t>
            </a:r>
          </a:p>
          <a:p>
            <a:pPr>
              <a:buNone/>
            </a:pPr>
            <a:r>
              <a:rPr lang="en-US" sz="2000" dirty="0" smtClean="0"/>
              <a:t>2. Patient has completed </a:t>
            </a:r>
            <a:r>
              <a:rPr lang="en-US" sz="2000" dirty="0" err="1" smtClean="0"/>
              <a:t>ABORh</a:t>
            </a:r>
            <a:r>
              <a:rPr lang="en-US" sz="2000" dirty="0" smtClean="0"/>
              <a:t> tests on current specimen.</a:t>
            </a:r>
          </a:p>
          <a:p>
            <a:pPr>
              <a:buNone/>
            </a:pPr>
            <a:r>
              <a:rPr lang="en-US" sz="2000" dirty="0" smtClean="0"/>
              <a:t>3. </a:t>
            </a:r>
            <a:r>
              <a:rPr lang="en-US" sz="2000" dirty="0" err="1" smtClean="0"/>
              <a:t>ABO</a:t>
            </a:r>
            <a:r>
              <a:rPr lang="en-US" sz="2000" dirty="0" smtClean="0"/>
              <a:t>, </a:t>
            </a:r>
            <a:r>
              <a:rPr lang="en-US" sz="2000" dirty="0" err="1" smtClean="0"/>
              <a:t>Rh</a:t>
            </a:r>
            <a:r>
              <a:rPr lang="en-US" sz="2000" dirty="0" smtClean="0"/>
              <a:t> (or </a:t>
            </a:r>
            <a:r>
              <a:rPr lang="en-US" sz="2000" dirty="0" err="1" smtClean="0"/>
              <a:t>ABORh</a:t>
            </a:r>
            <a:r>
              <a:rPr lang="en-US" sz="2000" dirty="0" smtClean="0"/>
              <a:t>) test interpretations on current order and linked order, when one exists, matches patient </a:t>
            </a:r>
            <a:r>
              <a:rPr lang="en-US" sz="2000" dirty="0" err="1" smtClean="0"/>
              <a:t>ABO</a:t>
            </a:r>
            <a:r>
              <a:rPr lang="en-US" sz="2000" dirty="0" smtClean="0"/>
              <a:t>/</a:t>
            </a:r>
            <a:r>
              <a:rPr lang="en-US" sz="2000" dirty="0" err="1" smtClean="0"/>
              <a:t>Rh</a:t>
            </a:r>
            <a:r>
              <a:rPr lang="en-US" sz="2000" dirty="0" smtClean="0"/>
              <a:t> record.</a:t>
            </a:r>
          </a:p>
          <a:p>
            <a:pPr>
              <a:buNone/>
            </a:pPr>
            <a:r>
              <a:rPr lang="en-US" sz="2000" dirty="0" smtClean="0"/>
              <a:t>4. Patient has a Negative antibody screen on a current specimen OR</a:t>
            </a:r>
          </a:p>
          <a:p>
            <a:pPr>
              <a:buNone/>
            </a:pPr>
            <a:r>
              <a:rPr lang="en-US" sz="2000" dirty="0" smtClean="0"/>
              <a:t>5. Patient has a Positive antibody screen on a current specimen and there is at least one completed antibody ID with no pending antibody IDs on current specimen.</a:t>
            </a:r>
          </a:p>
          <a:p>
            <a:pPr>
              <a:buNone/>
            </a:pPr>
            <a:r>
              <a:rPr lang="en-US" sz="2000" dirty="0" smtClean="0"/>
              <a:t>6. Patient has no clinically significant antibodies registered.</a:t>
            </a:r>
          </a:p>
          <a:p>
            <a:pPr>
              <a:buNone/>
            </a:pPr>
            <a:r>
              <a:rPr lang="en-US" sz="2000" dirty="0" smtClean="0"/>
              <a:t>7. Specimen for current order and linked order, when one exists, are not outdated.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3"/>
            <a:ext cx="7883371" cy="1083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 User Interface</a:t>
            </a:r>
            <a:br>
              <a:rPr lang="en-US" dirty="0" smtClean="0"/>
            </a:br>
            <a:r>
              <a:rPr lang="en-US" dirty="0" smtClean="0"/>
              <a:t>Prototype Demonstration</a:t>
            </a:r>
            <a:endParaRPr lang="en-US" dirty="0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708" y="1858502"/>
            <a:ext cx="7883525" cy="31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ee the source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07" y="5530290"/>
            <a:ext cx="2772462" cy="9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0931" y="116552"/>
            <a:ext cx="7883371" cy="1602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 </a:t>
            </a:r>
            <a:r>
              <a:rPr lang="en-US" dirty="0" err="1" smtClean="0"/>
              <a:t>Crossmatch</a:t>
            </a:r>
            <a:r>
              <a:rPr lang="en-US" dirty="0" smtClean="0"/>
              <a:t> with clinically insignificant antibody</a:t>
            </a:r>
            <a:br>
              <a:rPr lang="en-US" dirty="0" smtClean="0"/>
            </a:br>
            <a:r>
              <a:rPr lang="en-US" dirty="0" smtClean="0"/>
              <a:t>Antibody Setup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2265097"/>
            <a:ext cx="7883525" cy="278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0931" y="116553"/>
            <a:ext cx="7883371" cy="150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 </a:t>
            </a:r>
            <a:r>
              <a:rPr lang="en-US" dirty="0" err="1" smtClean="0"/>
              <a:t>Crossmatch</a:t>
            </a:r>
            <a:r>
              <a:rPr lang="en-US" dirty="0" smtClean="0"/>
              <a:t> with clinically insignificant antibody</a:t>
            </a:r>
            <a:br>
              <a:rPr lang="en-US" dirty="0" smtClean="0"/>
            </a:br>
            <a:r>
              <a:rPr lang="en-US" dirty="0" smtClean="0"/>
              <a:t>Unit Selection-ABID not completed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2282923"/>
            <a:ext cx="7883525" cy="274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2"/>
            <a:ext cx="7883371" cy="14708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 </a:t>
            </a:r>
            <a:r>
              <a:rPr lang="en-US" dirty="0" err="1" smtClean="0"/>
              <a:t>Crossmatch</a:t>
            </a:r>
            <a:r>
              <a:rPr lang="en-US" dirty="0" smtClean="0"/>
              <a:t> with clinically insignificant antibody</a:t>
            </a:r>
            <a:br>
              <a:rPr lang="en-US" dirty="0" smtClean="0"/>
            </a:br>
            <a:r>
              <a:rPr lang="en-US" dirty="0" smtClean="0"/>
              <a:t>Unit Selection-Caution Window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63" y="2755125"/>
            <a:ext cx="7883525" cy="18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31" y="116553"/>
            <a:ext cx="7883371" cy="1573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Electronic </a:t>
            </a:r>
            <a:r>
              <a:rPr lang="en-US" dirty="0" err="1" smtClean="0"/>
              <a:t>Crossmatch</a:t>
            </a:r>
            <a:r>
              <a:rPr lang="en-US" dirty="0" smtClean="0"/>
              <a:t> with clinically insignificant antibody</a:t>
            </a:r>
            <a:br>
              <a:rPr lang="en-US" dirty="0" smtClean="0"/>
            </a:br>
            <a:r>
              <a:rPr lang="en-US" dirty="0" smtClean="0"/>
              <a:t>Unit Selection-ELXM allowed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557" y="2194068"/>
            <a:ext cx="7883525" cy="190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550" y="4266630"/>
            <a:ext cx="3300183" cy="122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SoftBank</a:t>
            </a:r>
            <a:r>
              <a:rPr lang="en-US" dirty="0" smtClean="0"/>
              <a:t>-Secret Agent Credentials</a:t>
            </a:r>
            <a:br>
              <a:rPr lang="en-US" dirty="0" smtClean="0"/>
            </a:br>
            <a:r>
              <a:rPr lang="en-US" dirty="0" smtClean="0"/>
              <a:t>EXPIRED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507" y="2318711"/>
            <a:ext cx="4666667" cy="26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File-Future Plans</a:t>
            </a:r>
            <a:endParaRPr lang="en-US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943" y="1136650"/>
            <a:ext cx="4148116" cy="533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File-Future Plans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changes-Epic BPAM </a:t>
            </a:r>
          </a:p>
          <a:p>
            <a:r>
              <a:rPr lang="en-US" dirty="0" smtClean="0"/>
              <a:t>Ability to transfer units using the invoice number</a:t>
            </a:r>
          </a:p>
          <a:p>
            <a:r>
              <a:rPr lang="en-US" dirty="0" smtClean="0"/>
              <a:t>Test Verify Enhancements</a:t>
            </a:r>
          </a:p>
          <a:p>
            <a:r>
              <a:rPr lang="en-US" dirty="0" smtClean="0"/>
              <a:t>Collection Module</a:t>
            </a:r>
          </a:p>
          <a:p>
            <a:r>
              <a:rPr lang="en-US" dirty="0" smtClean="0"/>
              <a:t>Ability to allow automatic verification of results coming an instrument</a:t>
            </a:r>
          </a:p>
          <a:p>
            <a:r>
              <a:rPr lang="en-US" dirty="0" smtClean="0"/>
              <a:t> Automatically added comments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5726</TotalTime>
  <Words>1675</Words>
  <Application>Microsoft Office PowerPoint</Application>
  <PresentationFormat>On-screen Show (4:3)</PresentationFormat>
  <Paragraphs>216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Office Theme</vt:lpstr>
      <vt:lpstr>The Future of SoftBank</vt:lpstr>
      <vt:lpstr>The Future of SoftBank</vt:lpstr>
      <vt:lpstr>SoftBank-Secret Agent Credentials</vt:lpstr>
      <vt:lpstr>Secret Agent Credentials</vt:lpstr>
      <vt:lpstr>Case File-Web User Interface Prototype</vt:lpstr>
      <vt:lpstr>Case File-Web user Interface Contents</vt:lpstr>
      <vt:lpstr>Web User Interface Prototype Demonstration</vt:lpstr>
      <vt:lpstr>Case File-Future Plans</vt:lpstr>
      <vt:lpstr>Case File-Future Plans Contents</vt:lpstr>
      <vt:lpstr>Interface Changes-Epic BPAM</vt:lpstr>
      <vt:lpstr>Interface Changes-Epic BPAM</vt:lpstr>
      <vt:lpstr>Interface Changes-Epic BPAM</vt:lpstr>
      <vt:lpstr>Transfer using invoice number</vt:lpstr>
      <vt:lpstr>Test Verify-Proposed Enhancements</vt:lpstr>
      <vt:lpstr>Test Verify-Additional Selection Criteria</vt:lpstr>
      <vt:lpstr>Test Verify-Ability to Edit Results</vt:lpstr>
      <vt:lpstr>Test Verify-Edit Results</vt:lpstr>
      <vt:lpstr>Test Verify-Edit Results Exception</vt:lpstr>
      <vt:lpstr>Test Verify-Refresh List</vt:lpstr>
      <vt:lpstr>Collection Module</vt:lpstr>
      <vt:lpstr>Collection Module field in Order Entry window</vt:lpstr>
      <vt:lpstr>Automatic Verification of Instrument Results-Proposed Changes</vt:lpstr>
      <vt:lpstr>Automatic Verification-Controls</vt:lpstr>
      <vt:lpstr>Automatic Verification Controls Phase Results</vt:lpstr>
      <vt:lpstr>Automatic Verification Controls Abnormal results</vt:lpstr>
      <vt:lpstr>Automatic Verification Controls Patient Caution Window Elements</vt:lpstr>
      <vt:lpstr>Automatic Verification Controls Exceptions and Warnings</vt:lpstr>
      <vt:lpstr>Automatic Verification Verified instrument results</vt:lpstr>
      <vt:lpstr>Automatic Verification Results that require verification</vt:lpstr>
      <vt:lpstr>Automatic Comments</vt:lpstr>
      <vt:lpstr>Automatic Comments Canned Message Setup</vt:lpstr>
      <vt:lpstr>Automatic Comments Test Setup-New Function Key</vt:lpstr>
      <vt:lpstr>Automatic Comments Test Setup-Code for canned message</vt:lpstr>
      <vt:lpstr>Automatic Comments Test Setup-When the comment will be added</vt:lpstr>
      <vt:lpstr>Automatic Comments Test Setup-Comment Placement</vt:lpstr>
      <vt:lpstr>Automatic Comments Test Setup-Test/Result record</vt:lpstr>
      <vt:lpstr>Automatic Comments Test Setup-RBS comment rule complete</vt:lpstr>
      <vt:lpstr>Automatic Comments Patient Order</vt:lpstr>
      <vt:lpstr>Automatic Comments Patient Order with results</vt:lpstr>
      <vt:lpstr>Automatic Comments Results with comment</vt:lpstr>
      <vt:lpstr>Case File-New Features</vt:lpstr>
      <vt:lpstr>Case File-New Features Contents</vt:lpstr>
      <vt:lpstr>Unit Number field-expanded to allow up to 24 characters</vt:lpstr>
      <vt:lpstr>Special Testing Barcode</vt:lpstr>
      <vt:lpstr>Data Structure 012: Special Testing: Red Blood Cell Antigens </vt:lpstr>
      <vt:lpstr>Data Structure 012: Special Testing: Red Blood Cell Antigens </vt:lpstr>
      <vt:lpstr>Special Testing Barcode-Antigen Setup</vt:lpstr>
      <vt:lpstr>Special Testing Barcode-Attribute Setup</vt:lpstr>
      <vt:lpstr>Special Testing Barcode-In/Out&gt;Delivery</vt:lpstr>
      <vt:lpstr>Special Testing Barcode Sample Label</vt:lpstr>
      <vt:lpstr>Special Testing Barcode Patient with special requirements</vt:lpstr>
      <vt:lpstr>Special Testing Barcode Unit with special testing</vt:lpstr>
      <vt:lpstr>Special Testing Barcode Unit displays in the list of available units for the patient </vt:lpstr>
      <vt:lpstr>Special Testing Barcode Product Select</vt:lpstr>
      <vt:lpstr>Special Testing Barcode Product Issue</vt:lpstr>
      <vt:lpstr>Reflex Tests</vt:lpstr>
      <vt:lpstr>Reflex Tests Test Setup-Blood Type Reflex</vt:lpstr>
      <vt:lpstr>Reflex Tests-Confirmatory Type added to current order</vt:lpstr>
      <vt:lpstr>Reflex Tests Test Setup-Positive Result</vt:lpstr>
      <vt:lpstr>Reflex Tests-Patient Order</vt:lpstr>
      <vt:lpstr>Reflex Tests-Positive Result</vt:lpstr>
      <vt:lpstr>Reflex Tests-Additional test added</vt:lpstr>
      <vt:lpstr>Specimen Outdate Exception</vt:lpstr>
      <vt:lpstr>New Function Key-Patient Caution Window</vt:lpstr>
      <vt:lpstr>New Function Key-Display Patient Caution Window</vt:lpstr>
      <vt:lpstr>SoftMedia Bridge to Order-related documents</vt:lpstr>
      <vt:lpstr>Sample Collection Declaration</vt:lpstr>
      <vt:lpstr>Electronic Crossmatch with clinically insignificant antibody</vt:lpstr>
      <vt:lpstr>Electronic Crossmatch with clinically insignificant antibody</vt:lpstr>
      <vt:lpstr>Electronic Crossmatch with clinically insignificant antibody Antibody Setup</vt:lpstr>
      <vt:lpstr>Electronic Crossmatch with clinically insignificant antibody Unit Selection-ABID not completed</vt:lpstr>
      <vt:lpstr>Electronic Crossmatch with clinically insignificant antibody Unit Selection-Caution Window</vt:lpstr>
      <vt:lpstr>Electronic Crossmatch with clinically insignificant antibody Unit Selection-ELXM allowed</vt:lpstr>
      <vt:lpstr>SoftBank-Secret Agent Credentials EXPIRED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Pettis</dc:creator>
  <cp:lastModifiedBy>Myra Pettis</cp:lastModifiedBy>
  <cp:revision>109</cp:revision>
  <dcterms:created xsi:type="dcterms:W3CDTF">2017-12-08T21:08:57Z</dcterms:created>
  <dcterms:modified xsi:type="dcterms:W3CDTF">2018-05-11T15:34:46Z</dcterms:modified>
</cp:coreProperties>
</file>